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4"/>
  </p:sldMasterIdLst>
  <p:sldIdLst>
    <p:sldId id="256" r:id="rId5"/>
    <p:sldId id="257" r:id="rId6"/>
    <p:sldId id="279" r:id="rId7"/>
    <p:sldId id="258" r:id="rId8"/>
    <p:sldId id="259" r:id="rId9"/>
    <p:sldId id="273" r:id="rId10"/>
    <p:sldId id="265" r:id="rId11"/>
    <p:sldId id="274" r:id="rId12"/>
    <p:sldId id="266" r:id="rId13"/>
    <p:sldId id="281" r:id="rId14"/>
    <p:sldId id="282" r:id="rId15"/>
    <p:sldId id="275" r:id="rId16"/>
    <p:sldId id="276" r:id="rId17"/>
    <p:sldId id="269" r:id="rId18"/>
    <p:sldId id="270" r:id="rId19"/>
    <p:sldId id="277" r:id="rId20"/>
    <p:sldId id="272" r:id="rId21"/>
    <p:sldId id="271" r:id="rId22"/>
    <p:sldId id="280"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EEBCDE-7B51-46BF-B3FD-F1FE5B738C35}" v="1" dt="2023-05-29T16:17:47.492"/>
    <p1510:client id="{5B672C64-7C13-4C7F-9AD9-BB1F90D59108}" v="98" dt="2023-03-23T16:37:42.942"/>
    <p1510:client id="{8B3CC5EE-40C3-4953-BD07-289D690228F0}" v="9" dt="2023-03-23T16:39:57.835"/>
    <p1510:client id="{997FA070-5419-D023-730B-50817EAEA46B}" v="5" dt="2023-03-24T16:34:46.630"/>
    <p1510:client id="{999E1AEF-DA88-DCAE-FED5-6A5B51D6B6F7}" v="1" dt="2023-07-13T02:14:27.051"/>
    <p1510:client id="{F90E423C-F1F5-43A2-95BA-911A527A8EC0}" v="10" dt="2023-07-05T23:48:20.51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zyubenko, Anton" userId="S::adzyubenko@regenerationcs.org::db086a09-3fbb-4c75-8813-0b8907c58472" providerId="AD" clId="Web-{5B672C64-7C13-4C7F-9AD9-BB1F90D59108}"/>
    <pc:docChg chg="modSld">
      <pc:chgData name="Dzyubenko, Anton" userId="S::adzyubenko@regenerationcs.org::db086a09-3fbb-4c75-8813-0b8907c58472" providerId="AD" clId="Web-{5B672C64-7C13-4C7F-9AD9-BB1F90D59108}" dt="2023-03-23T16:37:29.863" v="89"/>
      <pc:docMkLst>
        <pc:docMk/>
      </pc:docMkLst>
      <pc:sldChg chg="modSp">
        <pc:chgData name="Dzyubenko, Anton" userId="S::adzyubenko@regenerationcs.org::db086a09-3fbb-4c75-8813-0b8907c58472" providerId="AD" clId="Web-{5B672C64-7C13-4C7F-9AD9-BB1F90D59108}" dt="2023-03-23T16:37:29.863" v="89"/>
        <pc:sldMkLst>
          <pc:docMk/>
          <pc:sldMk cId="743280526" sldId="257"/>
        </pc:sldMkLst>
        <pc:graphicFrameChg chg="mod modGraphic">
          <ac:chgData name="Dzyubenko, Anton" userId="S::adzyubenko@regenerationcs.org::db086a09-3fbb-4c75-8813-0b8907c58472" providerId="AD" clId="Web-{5B672C64-7C13-4C7F-9AD9-BB1F90D59108}" dt="2023-03-23T16:37:29.863" v="89"/>
          <ac:graphicFrameMkLst>
            <pc:docMk/>
            <pc:sldMk cId="743280526" sldId="257"/>
            <ac:graphicFrameMk id="4" creationId="{00000000-0000-0000-0000-000000000000}"/>
          </ac:graphicFrameMkLst>
        </pc:graphicFrameChg>
      </pc:sldChg>
    </pc:docChg>
  </pc:docChgLst>
  <pc:docChgLst>
    <pc:chgData name="Sebastian, Magie" userId="S::msebastian@regenerationcs.org::7f0a66ae-3ca3-4268-a911-1bc59654d489" providerId="AD" clId="Web-{999E1AEF-DA88-DCAE-FED5-6A5B51D6B6F7}"/>
    <pc:docChg chg="modSld">
      <pc:chgData name="Sebastian, Magie" userId="S::msebastian@regenerationcs.org::7f0a66ae-3ca3-4268-a911-1bc59654d489" providerId="AD" clId="Web-{999E1AEF-DA88-DCAE-FED5-6A5B51D6B6F7}" dt="2023-07-13T02:14:27.051" v="0" actId="1076"/>
      <pc:docMkLst>
        <pc:docMk/>
      </pc:docMkLst>
      <pc:sldChg chg="modSp">
        <pc:chgData name="Sebastian, Magie" userId="S::msebastian@regenerationcs.org::7f0a66ae-3ca3-4268-a911-1bc59654d489" providerId="AD" clId="Web-{999E1AEF-DA88-DCAE-FED5-6A5B51D6B6F7}" dt="2023-07-13T02:14:27.051" v="0" actId="1076"/>
        <pc:sldMkLst>
          <pc:docMk/>
          <pc:sldMk cId="3515372296" sldId="275"/>
        </pc:sldMkLst>
        <pc:picChg chg="mod">
          <ac:chgData name="Sebastian, Magie" userId="S::msebastian@regenerationcs.org::7f0a66ae-3ca3-4268-a911-1bc59654d489" providerId="AD" clId="Web-{999E1AEF-DA88-DCAE-FED5-6A5B51D6B6F7}" dt="2023-07-13T02:14:27.051" v="0" actId="1076"/>
          <ac:picMkLst>
            <pc:docMk/>
            <pc:sldMk cId="3515372296" sldId="275"/>
            <ac:picMk id="4" creationId="{00000000-0000-0000-0000-000000000000}"/>
          </ac:picMkLst>
        </pc:picChg>
      </pc:sldChg>
    </pc:docChg>
  </pc:docChgLst>
  <pc:docChgLst>
    <pc:chgData name="Raffoul, Anne-Marie" userId="S::amraffoul@regenerationcs.org::c6e9d758-5ae2-4810-9357-54288c804e1a" providerId="AD" clId="Web-{997FA070-5419-D023-730B-50817EAEA46B}"/>
    <pc:docChg chg="modSld">
      <pc:chgData name="Raffoul, Anne-Marie" userId="S::amraffoul@regenerationcs.org::c6e9d758-5ae2-4810-9357-54288c804e1a" providerId="AD" clId="Web-{997FA070-5419-D023-730B-50817EAEA46B}" dt="2023-03-24T16:34:46.630" v="4" actId="20577"/>
      <pc:docMkLst>
        <pc:docMk/>
      </pc:docMkLst>
      <pc:sldChg chg="modSp">
        <pc:chgData name="Raffoul, Anne-Marie" userId="S::amraffoul@regenerationcs.org::c6e9d758-5ae2-4810-9357-54288c804e1a" providerId="AD" clId="Web-{997FA070-5419-D023-730B-50817EAEA46B}" dt="2023-03-24T16:34:46.630" v="4" actId="20577"/>
        <pc:sldMkLst>
          <pc:docMk/>
          <pc:sldMk cId="2463157564" sldId="279"/>
        </pc:sldMkLst>
        <pc:spChg chg="mod">
          <ac:chgData name="Raffoul, Anne-Marie" userId="S::amraffoul@regenerationcs.org::c6e9d758-5ae2-4810-9357-54288c804e1a" providerId="AD" clId="Web-{997FA070-5419-D023-730B-50817EAEA46B}" dt="2023-03-24T16:34:46.630" v="4" actId="20577"/>
          <ac:spMkLst>
            <pc:docMk/>
            <pc:sldMk cId="2463157564" sldId="279"/>
            <ac:spMk id="3" creationId="{00000000-0000-0000-0000-000000000000}"/>
          </ac:spMkLst>
        </pc:spChg>
      </pc:sldChg>
    </pc:docChg>
  </pc:docChgLst>
  <pc:docChgLst>
    <pc:chgData name="FurioHong, Pilar" userId="S::phong@regenerationcs.org::51f7eade-2b84-4750-a1d2-eafc9da154e9" providerId="AD" clId="Web-{4BEEBCDE-7B51-46BF-B3FD-F1FE5B738C35}"/>
    <pc:docChg chg="modSld">
      <pc:chgData name="FurioHong, Pilar" userId="S::phong@regenerationcs.org::51f7eade-2b84-4750-a1d2-eafc9da154e9" providerId="AD" clId="Web-{4BEEBCDE-7B51-46BF-B3FD-F1FE5B738C35}" dt="2023-05-29T16:17:47.492" v="0" actId="14100"/>
      <pc:docMkLst>
        <pc:docMk/>
      </pc:docMkLst>
      <pc:sldChg chg="modSp">
        <pc:chgData name="FurioHong, Pilar" userId="S::phong@regenerationcs.org::51f7eade-2b84-4750-a1d2-eafc9da154e9" providerId="AD" clId="Web-{4BEEBCDE-7B51-46BF-B3FD-F1FE5B738C35}" dt="2023-05-29T16:17:47.492" v="0" actId="14100"/>
        <pc:sldMkLst>
          <pc:docMk/>
          <pc:sldMk cId="2796968101" sldId="256"/>
        </pc:sldMkLst>
        <pc:spChg chg="mod">
          <ac:chgData name="FurioHong, Pilar" userId="S::phong@regenerationcs.org::51f7eade-2b84-4750-a1d2-eafc9da154e9" providerId="AD" clId="Web-{4BEEBCDE-7B51-46BF-B3FD-F1FE5B738C35}" dt="2023-05-29T16:17:47.492" v="0" actId="14100"/>
          <ac:spMkLst>
            <pc:docMk/>
            <pc:sldMk cId="2796968101" sldId="256"/>
            <ac:spMk id="2" creationId="{00000000-0000-0000-0000-000000000000}"/>
          </ac:spMkLst>
        </pc:spChg>
      </pc:sldChg>
    </pc:docChg>
  </pc:docChgLst>
  <pc:docChgLst>
    <pc:chgData name="Banton, Renne" userId="S::renne.banton@regenerationcs.org::acaf1607-77e1-4151-973e-ef1080e8639c" providerId="AD" clId="Web-{F90E423C-F1F5-43A2-95BA-911A527A8EC0}"/>
    <pc:docChg chg="modSld">
      <pc:chgData name="Banton, Renne" userId="S::renne.banton@regenerationcs.org::acaf1607-77e1-4151-973e-ef1080e8639c" providerId="AD" clId="Web-{F90E423C-F1F5-43A2-95BA-911A527A8EC0}" dt="2023-07-05T23:48:18.166" v="8" actId="20577"/>
      <pc:docMkLst>
        <pc:docMk/>
      </pc:docMkLst>
      <pc:sldChg chg="modSp">
        <pc:chgData name="Banton, Renne" userId="S::renne.banton@regenerationcs.org::acaf1607-77e1-4151-973e-ef1080e8639c" providerId="AD" clId="Web-{F90E423C-F1F5-43A2-95BA-911A527A8EC0}" dt="2023-07-05T23:48:18.166" v="8" actId="20577"/>
        <pc:sldMkLst>
          <pc:docMk/>
          <pc:sldMk cId="125393715" sldId="266"/>
        </pc:sldMkLst>
        <pc:spChg chg="mod">
          <ac:chgData name="Banton, Renne" userId="S::renne.banton@regenerationcs.org::acaf1607-77e1-4151-973e-ef1080e8639c" providerId="AD" clId="Web-{F90E423C-F1F5-43A2-95BA-911A527A8EC0}" dt="2023-07-05T23:48:18.166" v="8" actId="20577"/>
          <ac:spMkLst>
            <pc:docMk/>
            <pc:sldMk cId="125393715" sldId="266"/>
            <ac:spMk id="3" creationId="{00000000-0000-0000-0000-000000000000}"/>
          </ac:spMkLst>
        </pc:spChg>
      </pc:sldChg>
      <pc:sldChg chg="modSp">
        <pc:chgData name="Banton, Renne" userId="S::renne.banton@regenerationcs.org::acaf1607-77e1-4151-973e-ef1080e8639c" providerId="AD" clId="Web-{F90E423C-F1F5-43A2-95BA-911A527A8EC0}" dt="2023-07-05T23:26:23.820" v="6" actId="20577"/>
        <pc:sldMkLst>
          <pc:docMk/>
          <pc:sldMk cId="2463157564" sldId="279"/>
        </pc:sldMkLst>
        <pc:spChg chg="mod">
          <ac:chgData name="Banton, Renne" userId="S::renne.banton@regenerationcs.org::acaf1607-77e1-4151-973e-ef1080e8639c" providerId="AD" clId="Web-{F90E423C-F1F5-43A2-95BA-911A527A8EC0}" dt="2023-07-05T23:26:23.820" v="6" actId="20577"/>
          <ac:spMkLst>
            <pc:docMk/>
            <pc:sldMk cId="2463157564" sldId="279"/>
            <ac:spMk id="3" creationId="{00000000-0000-0000-0000-000000000000}"/>
          </ac:spMkLst>
        </pc:spChg>
      </pc:sldChg>
    </pc:docChg>
  </pc:docChgLst>
  <pc:docChgLst>
    <pc:chgData name="Dzyubenko, Anton" userId="S::adzyubenko@regenerationcs.org::db086a09-3fbb-4c75-8813-0b8907c58472" providerId="AD" clId="Web-{8B3CC5EE-40C3-4953-BD07-289D690228F0}"/>
    <pc:docChg chg="modSld">
      <pc:chgData name="Dzyubenko, Anton" userId="S::adzyubenko@regenerationcs.org::db086a09-3fbb-4c75-8813-0b8907c58472" providerId="AD" clId="Web-{8B3CC5EE-40C3-4953-BD07-289D690228F0}" dt="2023-03-23T16:39:57.835" v="8"/>
      <pc:docMkLst>
        <pc:docMk/>
      </pc:docMkLst>
      <pc:sldChg chg="addSp modSp">
        <pc:chgData name="Dzyubenko, Anton" userId="S::adzyubenko@regenerationcs.org::db086a09-3fbb-4c75-8813-0b8907c58472" providerId="AD" clId="Web-{8B3CC5EE-40C3-4953-BD07-289D690228F0}" dt="2023-03-23T16:39:57.835" v="8"/>
        <pc:sldMkLst>
          <pc:docMk/>
          <pc:sldMk cId="743280526" sldId="257"/>
        </pc:sldMkLst>
        <pc:graphicFrameChg chg="mod modGraphic">
          <ac:chgData name="Dzyubenko, Anton" userId="S::adzyubenko@regenerationcs.org::db086a09-3fbb-4c75-8813-0b8907c58472" providerId="AD" clId="Web-{8B3CC5EE-40C3-4953-BD07-289D690228F0}" dt="2023-03-23T16:39:57.835" v="8"/>
          <ac:graphicFrameMkLst>
            <pc:docMk/>
            <pc:sldMk cId="743280526" sldId="257"/>
            <ac:graphicFrameMk id="4" creationId="{00000000-0000-0000-0000-000000000000}"/>
          </ac:graphicFrameMkLst>
        </pc:graphicFrameChg>
        <pc:picChg chg="add mod">
          <ac:chgData name="Dzyubenko, Anton" userId="S::adzyubenko@regenerationcs.org::db086a09-3fbb-4c75-8813-0b8907c58472" providerId="AD" clId="Web-{8B3CC5EE-40C3-4953-BD07-289D690228F0}" dt="2023-03-23T16:39:13.679" v="1" actId="1076"/>
          <ac:picMkLst>
            <pc:docMk/>
            <pc:sldMk cId="743280526" sldId="257"/>
            <ac:picMk id="3" creationId="{B8993D4E-7848-B284-1F4A-0640F0CD4F7B}"/>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8ABE3C1-DBE1-495D-B57B-2849774B866A}"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780819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EB90BD-B6CE-46B7-997F-7313B992CCDC}"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596210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DB9D11F-B188-461D-B23F-39381795C052}"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latin typeface="Arial"/>
              </a:rPr>
              <a:t>”</a:t>
            </a:r>
            <a:endParaRPr lang="en-US">
              <a:solidFill>
                <a:schemeClr val="accent1">
                  <a:lumMod val="60000"/>
                  <a:lumOff val="40000"/>
                </a:schemeClr>
              </a:solidFill>
              <a:latin typeface="Arial"/>
            </a:endParaRPr>
          </a:p>
        </p:txBody>
      </p:sp>
    </p:spTree>
    <p:extLst>
      <p:ext uri="{BB962C8B-B14F-4D97-AF65-F5344CB8AC3E}">
        <p14:creationId xmlns:p14="http://schemas.microsoft.com/office/powerpoint/2010/main" val="31558105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E6D8D9-55A2-4063-B0F3-121F44549695}"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7065665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556921811"/>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6E9DEC-419B-4CC5-A080-3B06BD5A8291}"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a:p>
        </p:txBody>
      </p:sp>
    </p:spTree>
    <p:extLst>
      <p:ext uri="{BB962C8B-B14F-4D97-AF65-F5344CB8AC3E}">
        <p14:creationId xmlns:p14="http://schemas.microsoft.com/office/powerpoint/2010/main" val="4257029067"/>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FA3F48C-C7C6-4055-9F49-3777875E72AE}"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5891687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178E61D-D431-422C-9764-11DAFE33AB63}"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a:p>
        </p:txBody>
      </p:sp>
    </p:spTree>
    <p:extLst>
      <p:ext uri="{BB962C8B-B14F-4D97-AF65-F5344CB8AC3E}">
        <p14:creationId xmlns:p14="http://schemas.microsoft.com/office/powerpoint/2010/main" val="3312020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2DE42F4-6EEF-4EF7-8ED4-2208F0F89A08}"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385262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0578ACC-22D6-47C1-A373-4FD133E34F3C}" type="datetimeFigureOut">
              <a:rPr lang="en-US" smtClean="0"/>
              <a:t>7/12/2023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6683388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5A6C69-6797-4E8A-BF37-F2C3751466E9}" type="datetimeFigureOut">
              <a:rPr lang="en-US" smtClean="0"/>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2447166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82014A1-A632-4878-A0D3-F52BA7563730}" type="datetimeFigureOut">
              <a:rPr lang="en-US" smtClean="0"/>
              <a:t>7/12/2023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171299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CE99F462-093F-4566-844B-4C71F2739DA5}" type="datetimeFigureOut">
              <a:rPr lang="en-US" smtClean="0"/>
              <a:t>7/12/2023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3816606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24A7AC-904D-4781-85BA-7D10C17ED021}" type="datetimeFigureOut">
              <a:rPr lang="en-US" smtClean="0"/>
              <a:t>7/12/2023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161995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331444B-B92B-4E27-8C94-BB93EAF5CB18}" type="datetimeFigureOut">
              <a:rPr lang="en-US" smtClean="0"/>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759374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3EFA5E-FA76-400D-B3DC-F0BA90E6D107}" type="datetimeFigureOut">
              <a:rPr lang="en-US" smtClean="0"/>
              <a:t>7/12/2023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23337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6E9DEC-419B-4CC5-A080-3B06BD5A8291}" type="datetimeFigureOut">
              <a:rPr lang="en-US" smtClean="0"/>
              <a:t>7/12/2023</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a:p>
        </p:txBody>
      </p:sp>
    </p:spTree>
    <p:extLst>
      <p:ext uri="{BB962C8B-B14F-4D97-AF65-F5344CB8AC3E}">
        <p14:creationId xmlns:p14="http://schemas.microsoft.com/office/powerpoint/2010/main" val="28382779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0322" y="1634161"/>
            <a:ext cx="8218475" cy="2472618"/>
          </a:xfrm>
        </p:spPr>
        <p:txBody>
          <a:bodyPr/>
          <a:lstStyle/>
          <a:p>
            <a:pPr algn="ctr"/>
            <a:r>
              <a:rPr lang="en-CA"/>
              <a:t>Health and Safety Incident Reporting Presentation</a:t>
            </a:r>
            <a:endParaRPr lang="en-US"/>
          </a:p>
        </p:txBody>
      </p:sp>
      <p:sp>
        <p:nvSpPr>
          <p:cNvPr id="3" name="Subtitle 2"/>
          <p:cNvSpPr>
            <a:spLocks noGrp="1"/>
          </p:cNvSpPr>
          <p:nvPr>
            <p:ph type="subTitle" idx="1"/>
          </p:nvPr>
        </p:nvSpPr>
        <p:spPr/>
        <p:txBody>
          <a:bodyPr>
            <a:normAutofit fontScale="85000" lnSpcReduction="20000"/>
          </a:bodyPr>
          <a:lstStyle/>
          <a:p>
            <a:r>
              <a:rPr lang="en-CA" sz="4800"/>
              <a:t>Regeneration Community Services</a:t>
            </a:r>
            <a:endParaRPr lang="en-US" sz="4800"/>
          </a:p>
        </p:txBody>
      </p:sp>
      <p:sp>
        <p:nvSpPr>
          <p:cNvPr id="4" name="TextBox 3"/>
          <p:cNvSpPr txBox="1"/>
          <p:nvPr/>
        </p:nvSpPr>
        <p:spPr>
          <a:xfrm>
            <a:off x="1132609" y="446809"/>
            <a:ext cx="4218709" cy="369332"/>
          </a:xfrm>
          <a:prstGeom prst="rect">
            <a:avLst/>
          </a:prstGeom>
          <a:noFill/>
        </p:spPr>
        <p:txBody>
          <a:bodyPr wrap="square" rtlCol="0">
            <a:spAutoFit/>
          </a:bodyPr>
          <a:lstStyle/>
          <a:p>
            <a:r>
              <a:rPr lang="en-CA"/>
              <a:t>January 7, 2020</a:t>
            </a:r>
            <a:endParaRPr lang="en-US"/>
          </a:p>
        </p:txBody>
      </p:sp>
      <p:sp>
        <p:nvSpPr>
          <p:cNvPr id="5" name="Rectangle 3"/>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7969681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Severity of Accidents</a:t>
            </a:r>
            <a:endParaRPr lang="en-US"/>
          </a:p>
        </p:txBody>
      </p:sp>
      <p:sp>
        <p:nvSpPr>
          <p:cNvPr id="3" name="Content Placeholder 2"/>
          <p:cNvSpPr>
            <a:spLocks noGrp="1"/>
          </p:cNvSpPr>
          <p:nvPr>
            <p:ph idx="1"/>
          </p:nvPr>
        </p:nvSpPr>
        <p:spPr>
          <a:xfrm>
            <a:off x="677334" y="1270000"/>
            <a:ext cx="9323916" cy="5359400"/>
          </a:xfrm>
        </p:spPr>
        <p:txBody>
          <a:bodyPr>
            <a:noAutofit/>
          </a:bodyPr>
          <a:lstStyle/>
          <a:p>
            <a:pPr lvl="0"/>
            <a:r>
              <a:rPr lang="en-US" b="1"/>
              <a:t>Near Miss Accident/Incident</a:t>
            </a:r>
            <a:r>
              <a:rPr lang="en-US"/>
              <a:t> – an incident where no personal injury/illness, property or environmental damage actually occurred, but could have had staff not noticed the situation and taken preventive or corrective action. An example of a Near Miss Incident would be a stove element that was left on unattended. </a:t>
            </a:r>
          </a:p>
          <a:p>
            <a:pPr lvl="0"/>
            <a:r>
              <a:rPr lang="en-US" b="1"/>
              <a:t>Mild Accident/Incident </a:t>
            </a:r>
            <a:r>
              <a:rPr lang="en-US"/>
              <a:t>– minor personal injury/illness, and/or minor damage to property or the environment, or loss of property to any individual on RCS premises. This includes injuries that require only first aid treatment (e.g. scratches, bruises, small cuts) and property incidents that do not result in medical concerns, evacuation or isolation. </a:t>
            </a:r>
          </a:p>
          <a:p>
            <a:pPr lvl="0"/>
            <a:r>
              <a:rPr lang="en-US" b="1"/>
              <a:t>Moderate Accident/Incident </a:t>
            </a:r>
            <a:r>
              <a:rPr lang="en-US"/>
              <a:t>– non-life threatening personal injury/illness, and/or moderate damage to property or the environment, and/or significant loss of property. This includes injuries which are likely to require medical attention, and floods or fires where short-term evacuation was required.</a:t>
            </a:r>
          </a:p>
          <a:p>
            <a:pPr lvl="0"/>
            <a:r>
              <a:rPr lang="en-GB" b="1"/>
              <a:t>Critical Accident/Incident</a:t>
            </a:r>
            <a:r>
              <a:rPr lang="en-GB"/>
              <a:t> – critical injury or death, and/or severe damage to property or the environment. These events include those requiring immediate medical attention (emergency services), and property-related incidents where long-term evacuation is necessary.</a:t>
            </a:r>
            <a:endParaRPr lang="en-US"/>
          </a:p>
        </p:txBody>
      </p:sp>
    </p:spTree>
    <p:extLst>
      <p:ext uri="{BB962C8B-B14F-4D97-AF65-F5344CB8AC3E}">
        <p14:creationId xmlns:p14="http://schemas.microsoft.com/office/powerpoint/2010/main" val="909100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4 types of Accidents</a:t>
            </a:r>
            <a:endParaRPr lang="en-US"/>
          </a:p>
        </p:txBody>
      </p:sp>
      <p:sp>
        <p:nvSpPr>
          <p:cNvPr id="3" name="Content Placeholder 2"/>
          <p:cNvSpPr>
            <a:spLocks noGrp="1"/>
          </p:cNvSpPr>
          <p:nvPr>
            <p:ph idx="1"/>
          </p:nvPr>
        </p:nvSpPr>
        <p:spPr>
          <a:xfrm>
            <a:off x="677334" y="1447895"/>
            <a:ext cx="9723966" cy="5410105"/>
          </a:xfrm>
        </p:spPr>
        <p:txBody>
          <a:bodyPr>
            <a:noAutofit/>
          </a:bodyPr>
          <a:lstStyle/>
          <a:p>
            <a:r>
              <a:rPr lang="en-US" sz="2200"/>
              <a:t>“</a:t>
            </a:r>
            <a:r>
              <a:rPr lang="en-US" sz="2200" b="1"/>
              <a:t>Illness</a:t>
            </a:r>
            <a:r>
              <a:rPr lang="en-US" sz="2200"/>
              <a:t>” means a deviation from the normal, health state of the body</a:t>
            </a:r>
          </a:p>
          <a:p>
            <a:r>
              <a:rPr lang="en-US" sz="2200"/>
              <a:t>“</a:t>
            </a:r>
            <a:r>
              <a:rPr lang="en-US" sz="2200" b="1"/>
              <a:t>Injury</a:t>
            </a:r>
            <a:r>
              <a:rPr lang="en-US" sz="2200"/>
              <a:t>” means an event that results in physical harm to a worker.</a:t>
            </a:r>
          </a:p>
          <a:p>
            <a:r>
              <a:rPr lang="en-GB" sz="2200"/>
              <a:t>“</a:t>
            </a:r>
            <a:r>
              <a:rPr lang="en-GB" sz="2200" b="1"/>
              <a:t>Critical injury</a:t>
            </a:r>
            <a:r>
              <a:rPr lang="en-GB" sz="2200"/>
              <a:t>“ means an injury of a serious nature that:</a:t>
            </a:r>
            <a:endParaRPr lang="en-US" sz="2200"/>
          </a:p>
          <a:p>
            <a:pPr lvl="0">
              <a:spcBef>
                <a:spcPts val="0"/>
              </a:spcBef>
            </a:pPr>
            <a:r>
              <a:rPr lang="en-GB" sz="2200"/>
              <a:t>Places life in jeopardy;</a:t>
            </a:r>
            <a:endParaRPr lang="en-US" sz="2200"/>
          </a:p>
          <a:p>
            <a:pPr lvl="0">
              <a:spcBef>
                <a:spcPts val="0"/>
              </a:spcBef>
            </a:pPr>
            <a:r>
              <a:rPr lang="en-GB" sz="2200"/>
              <a:t>Produces unconsciousness;</a:t>
            </a:r>
            <a:endParaRPr lang="en-US" sz="2200"/>
          </a:p>
          <a:p>
            <a:pPr lvl="0">
              <a:spcBef>
                <a:spcPts val="0"/>
              </a:spcBef>
            </a:pPr>
            <a:r>
              <a:rPr lang="en-GB" sz="2200"/>
              <a:t>Results in substantial loss of blood;</a:t>
            </a:r>
            <a:endParaRPr lang="en-US" sz="2200"/>
          </a:p>
          <a:p>
            <a:pPr lvl="0">
              <a:spcBef>
                <a:spcPts val="0"/>
              </a:spcBef>
            </a:pPr>
            <a:r>
              <a:rPr lang="en-GB" sz="2200"/>
              <a:t>Involves the fracture of a leg or arm but not a finger or toe;</a:t>
            </a:r>
            <a:endParaRPr lang="en-US" sz="2200"/>
          </a:p>
          <a:p>
            <a:pPr lvl="0">
              <a:spcBef>
                <a:spcPts val="0"/>
              </a:spcBef>
            </a:pPr>
            <a:r>
              <a:rPr lang="en-GB" sz="2200"/>
              <a:t>Involves the amputation of a leg, arm, hand or foot but not a finger or toe;</a:t>
            </a:r>
            <a:endParaRPr lang="en-US" sz="2200"/>
          </a:p>
          <a:p>
            <a:pPr lvl="0">
              <a:spcBef>
                <a:spcPts val="0"/>
              </a:spcBef>
            </a:pPr>
            <a:r>
              <a:rPr lang="en-GB" sz="2200"/>
              <a:t>Consists of burns to a major portion of the body; or</a:t>
            </a:r>
            <a:endParaRPr lang="en-US" sz="2200"/>
          </a:p>
          <a:p>
            <a:pPr lvl="0">
              <a:spcBef>
                <a:spcPts val="0"/>
              </a:spcBef>
            </a:pPr>
            <a:r>
              <a:rPr lang="en-GB" sz="2200"/>
              <a:t>Causes the loss of sight in an eye.</a:t>
            </a:r>
            <a:endParaRPr lang="en-US" sz="2200"/>
          </a:p>
          <a:p>
            <a:r>
              <a:rPr lang="en-US" sz="2200"/>
              <a:t>“</a:t>
            </a:r>
            <a:r>
              <a:rPr lang="en-US" sz="2200" b="1"/>
              <a:t>Fatality</a:t>
            </a:r>
            <a:r>
              <a:rPr lang="en-US" sz="2200"/>
              <a:t>” means a workplace injury resulting in the death of a worker(s).</a:t>
            </a:r>
          </a:p>
        </p:txBody>
      </p:sp>
    </p:spTree>
    <p:extLst>
      <p:ext uri="{BB962C8B-B14F-4D97-AF65-F5344CB8AC3E}">
        <p14:creationId xmlns:p14="http://schemas.microsoft.com/office/powerpoint/2010/main" val="4808058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20848"/>
          </a:xfrm>
        </p:spPr>
        <p:txBody>
          <a:bodyPr/>
          <a:lstStyle/>
          <a:p>
            <a:r>
              <a:rPr lang="en-CA"/>
              <a:t>Client Member Incident Report </a:t>
            </a:r>
            <a:endParaRPr lang="en-US"/>
          </a:p>
        </p:txBody>
      </p:sp>
      <p:sp>
        <p:nvSpPr>
          <p:cNvPr id="3" name="Content Placeholder 2"/>
          <p:cNvSpPr>
            <a:spLocks noGrp="1"/>
          </p:cNvSpPr>
          <p:nvPr>
            <p:ph idx="1"/>
          </p:nvPr>
        </p:nvSpPr>
        <p:spPr/>
        <p:txBody>
          <a:bodyPr/>
          <a:lstStyle/>
          <a:p>
            <a:r>
              <a:rPr lang="en-CA"/>
              <a:t>For form insertion</a:t>
            </a:r>
            <a:endParaRPr lang="en-US"/>
          </a:p>
        </p:txBody>
      </p:sp>
      <p:pic>
        <p:nvPicPr>
          <p:cNvPr id="4" name="Picture 3"/>
          <p:cNvPicPr>
            <a:picLocks noChangeAspect="1"/>
          </p:cNvPicPr>
          <p:nvPr/>
        </p:nvPicPr>
        <p:blipFill rotWithShape="1">
          <a:blip r:embed="rId2"/>
          <a:srcRect l="11550" t="17089" r="12250" b="11857"/>
          <a:stretch/>
        </p:blipFill>
        <p:spPr>
          <a:xfrm>
            <a:off x="178631" y="1480581"/>
            <a:ext cx="9799033" cy="4976674"/>
          </a:xfrm>
          <a:prstGeom prst="rect">
            <a:avLst/>
          </a:prstGeom>
        </p:spPr>
      </p:pic>
    </p:spTree>
    <p:extLst>
      <p:ext uri="{BB962C8B-B14F-4D97-AF65-F5344CB8AC3E}">
        <p14:creationId xmlns:p14="http://schemas.microsoft.com/office/powerpoint/2010/main" val="35153722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30313"/>
          </a:xfrm>
        </p:spPr>
        <p:txBody>
          <a:bodyPr/>
          <a:lstStyle/>
          <a:p>
            <a:r>
              <a:rPr lang="en-CA"/>
              <a:t>Client Member Incident Report </a:t>
            </a:r>
            <a:endParaRPr lang="en-US"/>
          </a:p>
        </p:txBody>
      </p:sp>
      <p:pic>
        <p:nvPicPr>
          <p:cNvPr id="4" name="Content Placeholder 3"/>
          <p:cNvPicPr>
            <a:picLocks noGrp="1" noChangeAspect="1"/>
          </p:cNvPicPr>
          <p:nvPr>
            <p:ph idx="1"/>
          </p:nvPr>
        </p:nvPicPr>
        <p:blipFill rotWithShape="1">
          <a:blip r:embed="rId2"/>
          <a:srcRect l="11250" t="10480" r="12101" b="23974"/>
          <a:stretch/>
        </p:blipFill>
        <p:spPr>
          <a:xfrm>
            <a:off x="677333" y="1339913"/>
            <a:ext cx="8964607" cy="5079937"/>
          </a:xfrm>
          <a:prstGeom prst="rect">
            <a:avLst/>
          </a:prstGeom>
        </p:spPr>
      </p:pic>
    </p:spTree>
    <p:extLst>
      <p:ext uri="{BB962C8B-B14F-4D97-AF65-F5344CB8AC3E}">
        <p14:creationId xmlns:p14="http://schemas.microsoft.com/office/powerpoint/2010/main" val="12215687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100409" cy="1320800"/>
          </a:xfrm>
        </p:spPr>
        <p:txBody>
          <a:bodyPr/>
          <a:lstStyle/>
          <a:p>
            <a:r>
              <a:rPr lang="en-CA"/>
              <a:t>Client Member Incident Report Continued</a:t>
            </a:r>
            <a:endParaRPr lang="en-US"/>
          </a:p>
        </p:txBody>
      </p:sp>
      <p:sp>
        <p:nvSpPr>
          <p:cNvPr id="3" name="Content Placeholder 2"/>
          <p:cNvSpPr>
            <a:spLocks noGrp="1"/>
          </p:cNvSpPr>
          <p:nvPr>
            <p:ph sz="half" idx="1"/>
          </p:nvPr>
        </p:nvSpPr>
        <p:spPr>
          <a:xfrm>
            <a:off x="677334" y="1531938"/>
            <a:ext cx="4412634" cy="5059361"/>
          </a:xfrm>
        </p:spPr>
        <p:txBody>
          <a:bodyPr>
            <a:normAutofit fontScale="92500"/>
          </a:bodyPr>
          <a:lstStyle/>
          <a:p>
            <a:r>
              <a:rPr lang="en-US" sz="2200"/>
              <a:t>A Client-Member Incident Report (Attachment J to this chapter) must be completed if the incident involved a client-member.</a:t>
            </a:r>
          </a:p>
          <a:p>
            <a:r>
              <a:rPr lang="en-US" sz="2200"/>
              <a:t>To be completed and submitted to management within twenty-four (24) hours of the occurrence. All incidents involving client-members must be documented in CAISI and discussed with team members. Additionally, a copy of the Client-Member Incident Report must be placed in the client-member’s file</a:t>
            </a:r>
          </a:p>
        </p:txBody>
      </p:sp>
      <p:sp>
        <p:nvSpPr>
          <p:cNvPr id="4" name="Content Placeholder 3"/>
          <p:cNvSpPr>
            <a:spLocks noGrp="1"/>
          </p:cNvSpPr>
          <p:nvPr>
            <p:ph sz="half" idx="2"/>
          </p:nvPr>
        </p:nvSpPr>
        <p:spPr>
          <a:xfrm>
            <a:off x="5089968" y="1531939"/>
            <a:ext cx="4184034" cy="5059360"/>
          </a:xfrm>
        </p:spPr>
        <p:txBody>
          <a:bodyPr>
            <a:normAutofit fontScale="92500"/>
          </a:bodyPr>
          <a:lstStyle/>
          <a:p>
            <a:r>
              <a:rPr lang="en-US" sz="2200"/>
              <a:t>Please provide a brief, </a:t>
            </a:r>
            <a:r>
              <a:rPr lang="en-US" sz="2200" u="sng"/>
              <a:t>factual</a:t>
            </a:r>
            <a:r>
              <a:rPr lang="en-US" sz="2200"/>
              <a:t> account of the incident. Include how, where and when the incident occurred; the immediate responses of witnesses and staff; who (if anyone) was injured; and the nature and extent of any injuries.</a:t>
            </a:r>
          </a:p>
        </p:txBody>
      </p:sp>
    </p:spTree>
    <p:extLst>
      <p:ext uri="{BB962C8B-B14F-4D97-AF65-F5344CB8AC3E}">
        <p14:creationId xmlns:p14="http://schemas.microsoft.com/office/powerpoint/2010/main" val="23278469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a:t>Work Refusal Report</a:t>
            </a:r>
            <a:br>
              <a:rPr lang="en-CA"/>
            </a:br>
            <a:br>
              <a:rPr lang="en-CA"/>
            </a:br>
            <a:endParaRPr lang="en-US"/>
          </a:p>
        </p:txBody>
      </p:sp>
      <p:sp>
        <p:nvSpPr>
          <p:cNvPr id="3" name="Content Placeholder 2"/>
          <p:cNvSpPr>
            <a:spLocks noGrp="1"/>
          </p:cNvSpPr>
          <p:nvPr>
            <p:ph sz="half" idx="1"/>
          </p:nvPr>
        </p:nvSpPr>
        <p:spPr>
          <a:xfrm>
            <a:off x="381000" y="1270000"/>
            <a:ext cx="6300989" cy="5244153"/>
          </a:xfrm>
        </p:spPr>
        <p:txBody>
          <a:bodyPr>
            <a:normAutofit lnSpcReduction="10000"/>
          </a:bodyPr>
          <a:lstStyle/>
          <a:p>
            <a:pPr>
              <a:lnSpc>
                <a:spcPct val="150000"/>
              </a:lnSpc>
              <a:spcAft>
                <a:spcPts val="600"/>
              </a:spcAft>
            </a:pPr>
            <a:r>
              <a:rPr lang="en-US"/>
              <a:t>This Report is to be completed by the employee refusing work and his/her direct supervisor. Upon a work refusal, supervisors shall assign the worker reasonable alternate job duties and immediately investigate the report in the presences of a certified member of the JHSC or, in the event that they are not available, another member of the management team. If the supervisor agrees that the situation is hazardous, corrective action shall be taken and documented below. If an agreement cannot be reached and the worker has reasonable grounds to believe that the work is still unsafe, the MOL (1-800-461-4383) shall be notified. </a:t>
            </a:r>
          </a:p>
          <a:p>
            <a:endParaRPr lang="en-US"/>
          </a:p>
        </p:txBody>
      </p:sp>
      <p:pic>
        <p:nvPicPr>
          <p:cNvPr id="6" name="Content Placeholder 5" descr="WorkRefusalChart"/>
          <p:cNvPicPr>
            <a:picLocks noGrp="1"/>
          </p:cNvPicPr>
          <p:nvPr>
            <p:ph sz="half" idx="2"/>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6681989" y="205274"/>
            <a:ext cx="5184025" cy="6485114"/>
          </a:xfrm>
          <a:prstGeom prst="rect">
            <a:avLst/>
          </a:prstGeom>
          <a:solidFill>
            <a:schemeClr val="bg1"/>
          </a:solidFill>
          <a:ln>
            <a:noFill/>
          </a:ln>
        </p:spPr>
      </p:pic>
    </p:spTree>
    <p:extLst>
      <p:ext uri="{BB962C8B-B14F-4D97-AF65-F5344CB8AC3E}">
        <p14:creationId xmlns:p14="http://schemas.microsoft.com/office/powerpoint/2010/main" val="37528713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Work Refusal Report Continued</a:t>
            </a:r>
            <a:endParaRPr lang="en-US"/>
          </a:p>
        </p:txBody>
      </p:sp>
      <p:sp>
        <p:nvSpPr>
          <p:cNvPr id="3" name="Content Placeholder 2"/>
          <p:cNvSpPr>
            <a:spLocks noGrp="1"/>
          </p:cNvSpPr>
          <p:nvPr>
            <p:ph idx="1"/>
          </p:nvPr>
        </p:nvSpPr>
        <p:spPr/>
        <p:txBody>
          <a:bodyPr/>
          <a:lstStyle/>
          <a:p>
            <a:endParaRPr lang="en-US"/>
          </a:p>
        </p:txBody>
      </p:sp>
      <p:pic>
        <p:nvPicPr>
          <p:cNvPr id="4" name="Picture 3"/>
          <p:cNvPicPr>
            <a:picLocks noChangeAspect="1"/>
          </p:cNvPicPr>
          <p:nvPr/>
        </p:nvPicPr>
        <p:blipFill rotWithShape="1">
          <a:blip r:embed="rId2"/>
          <a:srcRect l="12344" t="9264" r="13281" b="15862"/>
          <a:stretch/>
        </p:blipFill>
        <p:spPr>
          <a:xfrm>
            <a:off x="677334" y="1371600"/>
            <a:ext cx="9685866" cy="5200650"/>
          </a:xfrm>
          <a:prstGeom prst="rect">
            <a:avLst/>
          </a:prstGeom>
        </p:spPr>
      </p:pic>
    </p:spTree>
    <p:extLst>
      <p:ext uri="{BB962C8B-B14F-4D97-AF65-F5344CB8AC3E}">
        <p14:creationId xmlns:p14="http://schemas.microsoft.com/office/powerpoint/2010/main" val="35066976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Best Practice </a:t>
            </a:r>
            <a:endParaRPr lang="en-US"/>
          </a:p>
        </p:txBody>
      </p:sp>
      <p:sp>
        <p:nvSpPr>
          <p:cNvPr id="3" name="Content Placeholder 2"/>
          <p:cNvSpPr>
            <a:spLocks noGrp="1"/>
          </p:cNvSpPr>
          <p:nvPr>
            <p:ph idx="1"/>
          </p:nvPr>
        </p:nvSpPr>
        <p:spPr>
          <a:xfrm>
            <a:off x="677334" y="1390651"/>
            <a:ext cx="8596668" cy="4650712"/>
          </a:xfrm>
        </p:spPr>
        <p:txBody>
          <a:bodyPr>
            <a:normAutofit/>
          </a:bodyPr>
          <a:lstStyle/>
          <a:p>
            <a:pPr marL="0" indent="0">
              <a:buNone/>
            </a:pPr>
            <a:r>
              <a:rPr lang="en-US" sz="2200"/>
              <a:t>Please remember:</a:t>
            </a:r>
          </a:p>
          <a:p>
            <a:pPr marL="457200" indent="-457200">
              <a:buAutoNum type="arabicPeriod"/>
            </a:pPr>
            <a:r>
              <a:rPr lang="en-US" sz="2200"/>
              <a:t>If staff are ever unsure of the appropriate response, they are encouraged to contact their direct supervisor or the on-call manager. Workers should follow any suggestions made by management.</a:t>
            </a:r>
          </a:p>
          <a:p>
            <a:pPr marL="457200" indent="-457200">
              <a:buAutoNum type="arabicPeriod"/>
            </a:pPr>
            <a:r>
              <a:rPr lang="en-CA" sz="2200"/>
              <a:t>Take support from co-worker or supervisor when needed</a:t>
            </a:r>
          </a:p>
          <a:p>
            <a:pPr marL="457200" indent="-457200">
              <a:buAutoNum type="arabicPeriod"/>
            </a:pPr>
            <a:r>
              <a:rPr lang="en-CA" sz="2200"/>
              <a:t>Be factual, concise, objective, describe your observation, avoid assumptions and diagnostic language</a:t>
            </a:r>
          </a:p>
          <a:p>
            <a:pPr marL="457200" indent="-457200">
              <a:buAutoNum type="arabicPeriod"/>
            </a:pPr>
            <a:r>
              <a:rPr lang="en-CA" sz="2200"/>
              <a:t>Include first responders information e.g. badge number</a:t>
            </a:r>
            <a:endParaRPr lang="en-US" sz="2200"/>
          </a:p>
        </p:txBody>
      </p:sp>
      <p:pic>
        <p:nvPicPr>
          <p:cNvPr id="5" name="Picture 7" descr="tafe[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52800" y="310025"/>
            <a:ext cx="2595996" cy="25810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0374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Reporting Flow Chart</a:t>
            </a:r>
            <a:endParaRPr lang="en-US"/>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7180" y="1249661"/>
            <a:ext cx="7029450" cy="4346129"/>
          </a:xfrm>
          <a:prstGeom prst="rect">
            <a:avLst/>
          </a:prstGeom>
        </p:spPr>
      </p:pic>
    </p:spTree>
    <p:extLst>
      <p:ext uri="{BB962C8B-B14F-4D97-AF65-F5344CB8AC3E}">
        <p14:creationId xmlns:p14="http://schemas.microsoft.com/office/powerpoint/2010/main" val="20602572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BD11ECC6-8551-4768-8DFD-CD41AF420A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572001"/>
            <a:ext cx="12192000" cy="2285999"/>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nvGrpSpPr>
          <p:cNvPr id="31" name="Group 30">
            <a:extLst>
              <a:ext uri="{FF2B5EF4-FFF2-40B4-BE49-F238E27FC236}">
                <a16:creationId xmlns:a16="http://schemas.microsoft.com/office/drawing/2014/main" id="{93657592-CA60-4F45-B1A0-88AA7724208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425267" y="-8467"/>
            <a:ext cx="4766733" cy="6866467"/>
            <a:chOff x="7425267" y="-8467"/>
            <a:chExt cx="4766733" cy="6866467"/>
          </a:xfrm>
        </p:grpSpPr>
        <p:cxnSp>
          <p:nvCxnSpPr>
            <p:cNvPr id="32" name="Straight Connector 31">
              <a:extLst>
                <a:ext uri="{FF2B5EF4-FFF2-40B4-BE49-F238E27FC236}">
                  <a16:creationId xmlns:a16="http://schemas.microsoft.com/office/drawing/2014/main" id="{6F47E2B4-7DA9-4312-A1F0-C48388B236A6}"/>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a:off x="10196547" y="4572001"/>
              <a:ext cx="393665" cy="2285999"/>
            </a:xfrm>
            <a:prstGeom prst="line">
              <a:avLst/>
            </a:prstGeom>
            <a:ln w="9525">
              <a:solidFill>
                <a:srgbClr val="BFBFBF">
                  <a:alpha val="70000"/>
                </a:srgbClr>
              </a:solidFill>
            </a:ln>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35B274F7-039F-4BFC-AA98-B51B1D6CB69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7425267" y="4572001"/>
              <a:ext cx="3383073" cy="2285999"/>
            </a:xfrm>
            <a:prstGeom prst="line">
              <a:avLst/>
            </a:prstGeom>
            <a:ln w="9525">
              <a:solidFill>
                <a:srgbClr val="BFBFBF">
                  <a:alpha val="69804"/>
                </a:srgbClr>
              </a:solidFill>
            </a:ln>
          </p:spPr>
          <p:style>
            <a:lnRef idx="2">
              <a:schemeClr val="accent1"/>
            </a:lnRef>
            <a:fillRef idx="0">
              <a:schemeClr val="accent1"/>
            </a:fillRef>
            <a:effectRef idx="1">
              <a:schemeClr val="accent1"/>
            </a:effectRef>
            <a:fontRef idx="minor">
              <a:schemeClr val="tx1"/>
            </a:fontRef>
          </p:style>
        </p:cxnSp>
        <p:sp>
          <p:nvSpPr>
            <p:cNvPr id="34" name="Rectangle 23">
              <a:extLst>
                <a:ext uri="{FF2B5EF4-FFF2-40B4-BE49-F238E27FC236}">
                  <a16:creationId xmlns:a16="http://schemas.microsoft.com/office/drawing/2014/main" id="{11A31103-C703-46C9-9D26-497A1ACD50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Rectangle 25">
              <a:extLst>
                <a:ext uri="{FF2B5EF4-FFF2-40B4-BE49-F238E27FC236}">
                  <a16:creationId xmlns:a16="http://schemas.microsoft.com/office/drawing/2014/main" id="{382F955F-FC22-44B8-BDCF-B77580323B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Isosceles Triangle 35">
              <a:extLst>
                <a:ext uri="{FF2B5EF4-FFF2-40B4-BE49-F238E27FC236}">
                  <a16:creationId xmlns:a16="http://schemas.microsoft.com/office/drawing/2014/main" id="{1F567692-F087-479A-8931-BD2869C3E4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7" name="Rectangle 27">
              <a:extLst>
                <a:ext uri="{FF2B5EF4-FFF2-40B4-BE49-F238E27FC236}">
                  <a16:creationId xmlns:a16="http://schemas.microsoft.com/office/drawing/2014/main" id="{49B3E4CD-0738-4B9D-A14F-1E8694DDF89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8" name="Rectangle 28">
              <a:extLst>
                <a:ext uri="{FF2B5EF4-FFF2-40B4-BE49-F238E27FC236}">
                  <a16:creationId xmlns:a16="http://schemas.microsoft.com/office/drawing/2014/main" id="{4753B851-AD90-4CCD-85D0-65AA6567DF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9" name="Rectangle 29">
              <a:extLst>
                <a:ext uri="{FF2B5EF4-FFF2-40B4-BE49-F238E27FC236}">
                  <a16:creationId xmlns:a16="http://schemas.microsoft.com/office/drawing/2014/main" id="{EBF14868-A190-4E21-9522-8977C474C97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40" name="Isosceles Triangle 39">
              <a:extLst>
                <a:ext uri="{FF2B5EF4-FFF2-40B4-BE49-F238E27FC236}">
                  <a16:creationId xmlns:a16="http://schemas.microsoft.com/office/drawing/2014/main" id="{BCBB4922-76EE-442B-A649-09873DCE79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DFCD508A-E32A-4509-B5CA-818FBEB3679E}"/>
              </a:ext>
            </a:extLst>
          </p:cNvPr>
          <p:cNvSpPr>
            <a:spLocks noGrp="1"/>
          </p:cNvSpPr>
          <p:nvPr>
            <p:ph type="title"/>
          </p:nvPr>
        </p:nvSpPr>
        <p:spPr>
          <a:xfrm>
            <a:off x="677334" y="4765972"/>
            <a:ext cx="8596668" cy="1320800"/>
          </a:xfrm>
        </p:spPr>
        <p:txBody>
          <a:bodyPr anchor="ctr">
            <a:normAutofit/>
          </a:bodyPr>
          <a:lstStyle/>
          <a:p>
            <a:pPr>
              <a:lnSpc>
                <a:spcPct val="90000"/>
              </a:lnSpc>
            </a:pPr>
            <a:r>
              <a:rPr lang="en-CA" sz="4400">
                <a:solidFill>
                  <a:schemeClr val="bg1"/>
                </a:solidFill>
              </a:rPr>
              <a:t>6.04 Incident &amp; Accident Reporting</a:t>
            </a:r>
          </a:p>
        </p:txBody>
      </p:sp>
      <p:sp useBgFill="1">
        <p:nvSpPr>
          <p:cNvPr id="42" name="Rectangle 41">
            <a:extLst>
              <a:ext uri="{FF2B5EF4-FFF2-40B4-BE49-F238E27FC236}">
                <a16:creationId xmlns:a16="http://schemas.microsoft.com/office/drawing/2014/main" id="{8E2EB503-A017-4457-A105-53638C97DE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4572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Content Placeholder 5">
            <a:extLst>
              <a:ext uri="{FF2B5EF4-FFF2-40B4-BE49-F238E27FC236}">
                <a16:creationId xmlns:a16="http://schemas.microsoft.com/office/drawing/2014/main" id="{CC8939DB-C2D6-4777-BC7A-4970631ABEC7}"/>
              </a:ext>
            </a:extLst>
          </p:cNvPr>
          <p:cNvGraphicFramePr>
            <a:graphicFrameLocks noGrp="1"/>
          </p:cNvGraphicFramePr>
          <p:nvPr>
            <p:ph idx="1"/>
          </p:nvPr>
        </p:nvGraphicFramePr>
        <p:xfrm>
          <a:off x="815899" y="642938"/>
          <a:ext cx="10560203" cy="3286128"/>
        </p:xfrm>
        <a:graphic>
          <a:graphicData uri="http://schemas.openxmlformats.org/drawingml/2006/table">
            <a:tbl>
              <a:tblPr firstRow="1" bandRow="1">
                <a:noFill/>
                <a:tableStyleId>{5C22544A-7EE6-4342-B048-85BDC9FD1C3A}</a:tableStyleId>
              </a:tblPr>
              <a:tblGrid>
                <a:gridCol w="3301430">
                  <a:extLst>
                    <a:ext uri="{9D8B030D-6E8A-4147-A177-3AD203B41FA5}">
                      <a16:colId xmlns:a16="http://schemas.microsoft.com/office/drawing/2014/main" val="4291526141"/>
                    </a:ext>
                  </a:extLst>
                </a:gridCol>
                <a:gridCol w="3192111">
                  <a:extLst>
                    <a:ext uri="{9D8B030D-6E8A-4147-A177-3AD203B41FA5}">
                      <a16:colId xmlns:a16="http://schemas.microsoft.com/office/drawing/2014/main" val="1043694736"/>
                    </a:ext>
                  </a:extLst>
                </a:gridCol>
                <a:gridCol w="4066662">
                  <a:extLst>
                    <a:ext uri="{9D8B030D-6E8A-4147-A177-3AD203B41FA5}">
                      <a16:colId xmlns:a16="http://schemas.microsoft.com/office/drawing/2014/main" val="732991115"/>
                    </a:ext>
                  </a:extLst>
                </a:gridCol>
              </a:tblGrid>
              <a:tr h="826451">
                <a:tc>
                  <a:txBody>
                    <a:bodyPr/>
                    <a:lstStyle/>
                    <a:p>
                      <a:r>
                        <a:rPr lang="en-CA" sz="1900" b="1">
                          <a:solidFill>
                            <a:schemeClr val="tx1">
                              <a:lumMod val="75000"/>
                              <a:lumOff val="25000"/>
                            </a:schemeClr>
                          </a:solidFill>
                        </a:rPr>
                        <a:t>Health &amp; Safety Incident Report</a:t>
                      </a:r>
                    </a:p>
                  </a:txBody>
                  <a:tcPr marL="196774" marR="147580" marT="98387" marB="98387">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tc>
                  <a:txBody>
                    <a:bodyPr/>
                    <a:lstStyle/>
                    <a:p>
                      <a:r>
                        <a:rPr lang="en-CA" sz="1900" b="1">
                          <a:solidFill>
                            <a:schemeClr val="tx1">
                              <a:lumMod val="75000"/>
                              <a:lumOff val="25000"/>
                            </a:schemeClr>
                          </a:solidFill>
                        </a:rPr>
                        <a:t>Complaint Registration Form</a:t>
                      </a:r>
                    </a:p>
                  </a:txBody>
                  <a:tcPr marL="196774" marR="147580" marT="98387" marB="98387">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tc>
                  <a:txBody>
                    <a:bodyPr/>
                    <a:lstStyle/>
                    <a:p>
                      <a:r>
                        <a:rPr lang="en-CA" sz="1900" b="1">
                          <a:solidFill>
                            <a:schemeClr val="tx1">
                              <a:lumMod val="75000"/>
                              <a:lumOff val="25000"/>
                            </a:schemeClr>
                          </a:solidFill>
                        </a:rPr>
                        <a:t>Client-Member Incident Report</a:t>
                      </a:r>
                    </a:p>
                  </a:txBody>
                  <a:tcPr marL="196774" marR="147580" marT="98387" marB="98387">
                    <a:lnL w="12700" cmpd="sng">
                      <a:noFill/>
                      <a:prstDash val="solid"/>
                    </a:lnL>
                    <a:lnR w="12700" cmpd="sng">
                      <a:noFill/>
                      <a:prstDash val="solid"/>
                    </a:lnR>
                    <a:lnT w="9525" cap="flat" cmpd="sng" algn="ctr">
                      <a:noFill/>
                      <a:prstDash val="solid"/>
                    </a:lnT>
                    <a:lnB w="9525" cap="flat" cmpd="sng" algn="ctr">
                      <a:solidFill>
                        <a:srgbClr val="C7C6C1"/>
                      </a:solidFill>
                      <a:prstDash val="solid"/>
                    </a:lnB>
                    <a:noFill/>
                  </a:tcPr>
                </a:tc>
                <a:extLst>
                  <a:ext uri="{0D108BD9-81ED-4DB2-BD59-A6C34878D82A}">
                    <a16:rowId xmlns:a16="http://schemas.microsoft.com/office/drawing/2014/main" val="2818105573"/>
                  </a:ext>
                </a:extLst>
              </a:tr>
              <a:tr h="662473">
                <a:tc>
                  <a:txBody>
                    <a:bodyPr/>
                    <a:lstStyle/>
                    <a:p>
                      <a:r>
                        <a:rPr lang="en-CA" sz="1400">
                          <a:solidFill>
                            <a:schemeClr val="tx1">
                              <a:lumMod val="75000"/>
                              <a:lumOff val="25000"/>
                            </a:schemeClr>
                          </a:solidFill>
                        </a:rPr>
                        <a:t>Accidents, fires, explosions</a:t>
                      </a:r>
                    </a:p>
                  </a:txBody>
                  <a:tcPr marL="196774" marR="147580" marT="98387" marB="98387">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CA" sz="1400">
                          <a:solidFill>
                            <a:schemeClr val="tx1">
                              <a:lumMod val="75000"/>
                              <a:lumOff val="25000"/>
                            </a:schemeClr>
                          </a:solidFill>
                        </a:rPr>
                        <a:t>Human resources issues</a:t>
                      </a:r>
                    </a:p>
                  </a:txBody>
                  <a:tcPr marL="196774" marR="147580" marT="98387" marB="98387">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CA" sz="1400">
                          <a:solidFill>
                            <a:schemeClr val="tx1">
                              <a:lumMod val="75000"/>
                              <a:lumOff val="25000"/>
                            </a:schemeClr>
                          </a:solidFill>
                        </a:rPr>
                        <a:t>Client-member medical, medication and behavioural incidents</a:t>
                      </a:r>
                    </a:p>
                  </a:txBody>
                  <a:tcPr marL="196774" marR="147580" marT="98387" marB="98387">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2479029443"/>
                  </a:ext>
                </a:extLst>
              </a:tr>
              <a:tr h="449301">
                <a:tc>
                  <a:txBody>
                    <a:bodyPr/>
                    <a:lstStyle/>
                    <a:p>
                      <a:r>
                        <a:rPr lang="en-CA" sz="1400">
                          <a:solidFill>
                            <a:schemeClr val="tx1">
                              <a:lumMod val="75000"/>
                              <a:lumOff val="25000"/>
                            </a:schemeClr>
                          </a:solidFill>
                        </a:rPr>
                        <a:t>Attachment F</a:t>
                      </a:r>
                    </a:p>
                  </a:txBody>
                  <a:tcPr marL="196774" marR="147580" marT="98387" marB="98387">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CA" sz="1400">
                          <a:solidFill>
                            <a:schemeClr val="tx1">
                              <a:lumMod val="75000"/>
                              <a:lumOff val="25000"/>
                            </a:schemeClr>
                          </a:solidFill>
                        </a:rPr>
                        <a:t>Attachment I</a:t>
                      </a:r>
                    </a:p>
                  </a:txBody>
                  <a:tcPr marL="196774" marR="147580" marT="98387" marB="98387">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CA" sz="1400">
                          <a:solidFill>
                            <a:schemeClr val="tx1">
                              <a:lumMod val="75000"/>
                              <a:lumOff val="25000"/>
                            </a:schemeClr>
                          </a:solidFill>
                        </a:rPr>
                        <a:t>Attachment J</a:t>
                      </a:r>
                    </a:p>
                  </a:txBody>
                  <a:tcPr marL="196774" marR="147580" marT="98387" marB="98387">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2989915179"/>
                  </a:ext>
                </a:extLst>
              </a:tr>
              <a:tr h="449301">
                <a:tc>
                  <a:txBody>
                    <a:bodyPr/>
                    <a:lstStyle/>
                    <a:p>
                      <a:r>
                        <a:rPr lang="en-CA" sz="1400">
                          <a:solidFill>
                            <a:schemeClr val="tx1">
                              <a:lumMod val="75000"/>
                              <a:lumOff val="25000"/>
                            </a:schemeClr>
                          </a:solidFill>
                        </a:rPr>
                        <a:t>ED signs for Moderate/Critical</a:t>
                      </a:r>
                    </a:p>
                  </a:txBody>
                  <a:tcPr marL="196774" marR="147580" marT="98387" marB="98387">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CA" sz="1400">
                          <a:solidFill>
                            <a:schemeClr val="tx1">
                              <a:lumMod val="75000"/>
                              <a:lumOff val="25000"/>
                            </a:schemeClr>
                          </a:solidFill>
                        </a:rPr>
                        <a:t>ED signs all</a:t>
                      </a:r>
                    </a:p>
                  </a:txBody>
                  <a:tcPr marL="196774" marR="147580" marT="98387" marB="98387">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CA" sz="1400">
                          <a:solidFill>
                            <a:schemeClr val="tx1">
                              <a:lumMod val="75000"/>
                              <a:lumOff val="25000"/>
                            </a:schemeClr>
                          </a:solidFill>
                        </a:rPr>
                        <a:t>ED signs for Moderate/Critical</a:t>
                      </a:r>
                    </a:p>
                  </a:txBody>
                  <a:tcPr marL="196774" marR="147580" marT="98387" marB="98387">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585987323"/>
                  </a:ext>
                </a:extLst>
              </a:tr>
              <a:tr h="449301">
                <a:tc>
                  <a:txBody>
                    <a:bodyPr/>
                    <a:lstStyle/>
                    <a:p>
                      <a:r>
                        <a:rPr lang="en-CA" sz="1400">
                          <a:solidFill>
                            <a:schemeClr val="tx1">
                              <a:lumMod val="75000"/>
                              <a:lumOff val="25000"/>
                            </a:schemeClr>
                          </a:solidFill>
                        </a:rPr>
                        <a:t>Go to JHSC</a:t>
                      </a:r>
                    </a:p>
                  </a:txBody>
                  <a:tcPr marL="196774" marR="147580" marT="98387" marB="98387">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CA" sz="1400">
                          <a:solidFill>
                            <a:schemeClr val="tx1">
                              <a:lumMod val="75000"/>
                              <a:lumOff val="25000"/>
                            </a:schemeClr>
                          </a:solidFill>
                        </a:rPr>
                        <a:t>Don’t go to JHSC</a:t>
                      </a:r>
                    </a:p>
                  </a:txBody>
                  <a:tcPr marL="196774" marR="147580" marT="98387" marB="98387">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tc>
                  <a:txBody>
                    <a:bodyPr/>
                    <a:lstStyle/>
                    <a:p>
                      <a:r>
                        <a:rPr lang="en-CA" sz="1400">
                          <a:solidFill>
                            <a:schemeClr val="tx1">
                              <a:lumMod val="75000"/>
                              <a:lumOff val="25000"/>
                            </a:schemeClr>
                          </a:solidFill>
                        </a:rPr>
                        <a:t>Don’t go to JHSC</a:t>
                      </a:r>
                    </a:p>
                  </a:txBody>
                  <a:tcPr marL="196774" marR="147580" marT="98387" marB="98387">
                    <a:lnL w="12700" cmpd="sng">
                      <a:noFill/>
                      <a:prstDash val="solid"/>
                    </a:lnL>
                    <a:lnR w="12700" cmpd="sng">
                      <a:noFill/>
                      <a:prstDash val="solid"/>
                    </a:lnR>
                    <a:lnT w="9525" cap="flat" cmpd="sng" algn="ctr">
                      <a:solidFill>
                        <a:srgbClr val="C7C6C1"/>
                      </a:solidFill>
                      <a:prstDash val="solid"/>
                    </a:lnT>
                    <a:lnB w="9525" cap="flat" cmpd="sng" algn="ctr">
                      <a:solidFill>
                        <a:srgbClr val="C7C6C1"/>
                      </a:solidFill>
                      <a:prstDash val="solid"/>
                    </a:lnB>
                    <a:noFill/>
                  </a:tcPr>
                </a:tc>
                <a:extLst>
                  <a:ext uri="{0D108BD9-81ED-4DB2-BD59-A6C34878D82A}">
                    <a16:rowId xmlns:a16="http://schemas.microsoft.com/office/drawing/2014/main" val="1950881170"/>
                  </a:ext>
                </a:extLst>
              </a:tr>
              <a:tr h="449301">
                <a:tc>
                  <a:txBody>
                    <a:bodyPr/>
                    <a:lstStyle/>
                    <a:p>
                      <a:r>
                        <a:rPr lang="en-CA" sz="1400">
                          <a:solidFill>
                            <a:schemeClr val="tx1">
                              <a:lumMod val="75000"/>
                              <a:lumOff val="25000"/>
                            </a:schemeClr>
                          </a:solidFill>
                        </a:rPr>
                        <a:t>Upload to H&amp;S Folder</a:t>
                      </a:r>
                    </a:p>
                  </a:txBody>
                  <a:tcPr marL="196774" marR="147580" marT="98387" marB="98387">
                    <a:lnL w="12700" cmpd="sng">
                      <a:noFill/>
                      <a:prstDash val="solid"/>
                    </a:lnL>
                    <a:lnR w="12700" cmpd="sng">
                      <a:noFill/>
                      <a:prstDash val="solid"/>
                    </a:lnR>
                    <a:lnT w="9525" cap="flat" cmpd="sng" algn="ctr">
                      <a:solidFill>
                        <a:srgbClr val="C7C6C1"/>
                      </a:solidFill>
                      <a:prstDash val="solid"/>
                    </a:lnT>
                    <a:lnB w="12700" cmpd="sng">
                      <a:noFill/>
                      <a:prstDash val="solid"/>
                    </a:lnB>
                    <a:noFill/>
                  </a:tcPr>
                </a:tc>
                <a:tc>
                  <a:txBody>
                    <a:bodyPr/>
                    <a:lstStyle/>
                    <a:p>
                      <a:r>
                        <a:rPr lang="en-CA" sz="1400">
                          <a:solidFill>
                            <a:schemeClr val="tx1">
                              <a:lumMod val="75000"/>
                              <a:lumOff val="25000"/>
                            </a:schemeClr>
                          </a:solidFill>
                        </a:rPr>
                        <a:t>Don’t upload to H&amp;S Folder</a:t>
                      </a:r>
                    </a:p>
                  </a:txBody>
                  <a:tcPr marL="196774" marR="147580" marT="98387" marB="98387">
                    <a:lnL w="12700" cmpd="sng">
                      <a:noFill/>
                      <a:prstDash val="solid"/>
                    </a:lnL>
                    <a:lnR w="12700" cmpd="sng">
                      <a:noFill/>
                      <a:prstDash val="solid"/>
                    </a:lnR>
                    <a:lnT w="9525" cap="flat" cmpd="sng" algn="ctr">
                      <a:solidFill>
                        <a:srgbClr val="C7C6C1"/>
                      </a:solidFill>
                      <a:prstDash val="solid"/>
                    </a:lnT>
                    <a:lnB w="12700" cmpd="sng">
                      <a:noFill/>
                      <a:prstDash val="solid"/>
                    </a:lnB>
                    <a:noFill/>
                  </a:tcPr>
                </a:tc>
                <a:tc>
                  <a:txBody>
                    <a:bodyPr/>
                    <a:lstStyle/>
                    <a:p>
                      <a:r>
                        <a:rPr lang="en-CA" sz="1400">
                          <a:solidFill>
                            <a:schemeClr val="tx1">
                              <a:lumMod val="75000"/>
                              <a:lumOff val="25000"/>
                            </a:schemeClr>
                          </a:solidFill>
                        </a:rPr>
                        <a:t>Don’t upload to H&amp;S Folder</a:t>
                      </a:r>
                    </a:p>
                  </a:txBody>
                  <a:tcPr marL="196774" marR="147580" marT="98387" marB="98387">
                    <a:lnL w="12700" cmpd="sng">
                      <a:noFill/>
                      <a:prstDash val="solid"/>
                    </a:lnL>
                    <a:lnR w="12700" cmpd="sng">
                      <a:noFill/>
                      <a:prstDash val="solid"/>
                    </a:lnR>
                    <a:lnT w="9525" cap="flat" cmpd="sng" algn="ctr">
                      <a:solidFill>
                        <a:srgbClr val="C7C6C1"/>
                      </a:solidFill>
                      <a:prstDash val="solid"/>
                    </a:lnT>
                    <a:lnB w="12700" cmpd="sng">
                      <a:noFill/>
                      <a:prstDash val="solid"/>
                    </a:lnB>
                    <a:noFill/>
                  </a:tcPr>
                </a:tc>
                <a:extLst>
                  <a:ext uri="{0D108BD9-81ED-4DB2-BD59-A6C34878D82A}">
                    <a16:rowId xmlns:a16="http://schemas.microsoft.com/office/drawing/2014/main" val="2184029518"/>
                  </a:ext>
                </a:extLst>
              </a:tr>
            </a:tbl>
          </a:graphicData>
        </a:graphic>
      </p:graphicFrame>
    </p:spTree>
    <p:extLst>
      <p:ext uri="{BB962C8B-B14F-4D97-AF65-F5344CB8AC3E}">
        <p14:creationId xmlns:p14="http://schemas.microsoft.com/office/powerpoint/2010/main" val="1961545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JHS Committee Members</a:t>
            </a:r>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40922447"/>
              </p:ext>
            </p:extLst>
          </p:nvPr>
        </p:nvGraphicFramePr>
        <p:xfrm>
          <a:off x="501041" y="1743205"/>
          <a:ext cx="10723416" cy="4264378"/>
        </p:xfrm>
        <a:graphic>
          <a:graphicData uri="http://schemas.openxmlformats.org/drawingml/2006/table">
            <a:tbl>
              <a:tblPr firstRow="1" firstCol="1" bandRow="1">
                <a:tableStyleId>{5C22544A-7EE6-4342-B048-85BDC9FD1C3A}</a:tableStyleId>
              </a:tblPr>
              <a:tblGrid>
                <a:gridCol w="2108547">
                  <a:extLst>
                    <a:ext uri="{9D8B030D-6E8A-4147-A177-3AD203B41FA5}">
                      <a16:colId xmlns:a16="http://schemas.microsoft.com/office/drawing/2014/main" val="20000"/>
                    </a:ext>
                  </a:extLst>
                </a:gridCol>
                <a:gridCol w="2239847">
                  <a:extLst>
                    <a:ext uri="{9D8B030D-6E8A-4147-A177-3AD203B41FA5}">
                      <a16:colId xmlns:a16="http://schemas.microsoft.com/office/drawing/2014/main" val="20001"/>
                    </a:ext>
                  </a:extLst>
                </a:gridCol>
                <a:gridCol w="2065979">
                  <a:extLst>
                    <a:ext uri="{9D8B030D-6E8A-4147-A177-3AD203B41FA5}">
                      <a16:colId xmlns:a16="http://schemas.microsoft.com/office/drawing/2014/main" val="20002"/>
                    </a:ext>
                  </a:extLst>
                </a:gridCol>
                <a:gridCol w="4309043">
                  <a:extLst>
                    <a:ext uri="{9D8B030D-6E8A-4147-A177-3AD203B41FA5}">
                      <a16:colId xmlns:a16="http://schemas.microsoft.com/office/drawing/2014/main" val="20003"/>
                    </a:ext>
                  </a:extLst>
                </a:gridCol>
              </a:tblGrid>
              <a:tr h="250520">
                <a:tc>
                  <a:txBody>
                    <a:bodyPr/>
                    <a:lstStyle/>
                    <a:p>
                      <a:pPr marL="0" marR="0">
                        <a:lnSpc>
                          <a:spcPct val="115000"/>
                        </a:lnSpc>
                        <a:spcBef>
                          <a:spcPts val="0"/>
                        </a:spcBef>
                        <a:spcAft>
                          <a:spcPts val="0"/>
                        </a:spcAft>
                      </a:pPr>
                      <a:endParaRPr lang="en-US" sz="900">
                        <a:effectLst/>
                      </a:endParaRPr>
                    </a:p>
                  </a:txBody>
                  <a:tcPr marL="58493" marR="58493" marT="0" marB="0"/>
                </a:tc>
                <a:tc>
                  <a:txBody>
                    <a:bodyPr/>
                    <a:lstStyle/>
                    <a:p>
                      <a:pPr marL="0" marR="0" algn="ctr">
                        <a:lnSpc>
                          <a:spcPct val="115000"/>
                        </a:lnSpc>
                        <a:spcBef>
                          <a:spcPts val="0"/>
                        </a:spcBef>
                        <a:spcAft>
                          <a:spcPts val="0"/>
                        </a:spcAft>
                      </a:pP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93" marR="58493" marT="0" marB="0"/>
                </a:tc>
                <a:tc>
                  <a:txBody>
                    <a:bodyPr/>
                    <a:lstStyle/>
                    <a:p>
                      <a:pPr marL="0" marR="0">
                        <a:lnSpc>
                          <a:spcPct val="115000"/>
                        </a:lnSpc>
                        <a:spcBef>
                          <a:spcPts val="0"/>
                        </a:spcBef>
                        <a:spcAft>
                          <a:spcPts val="0"/>
                        </a:spcAft>
                      </a:pPr>
                      <a:r>
                        <a:rPr lang="en-US" sz="1400">
                          <a:effectLst/>
                        </a:rPr>
                        <a:t> </a:t>
                      </a:r>
                    </a:p>
                  </a:txBody>
                  <a:tcPr marL="58493" marR="58493" marT="0" marB="0"/>
                </a:tc>
                <a:tc>
                  <a:txBody>
                    <a:bodyPr/>
                    <a:lstStyle/>
                    <a:p>
                      <a:pPr marL="0" marR="0">
                        <a:lnSpc>
                          <a:spcPct val="115000"/>
                        </a:lnSpc>
                        <a:spcBef>
                          <a:spcPts val="0"/>
                        </a:spcBef>
                        <a:spcAft>
                          <a:spcPts val="0"/>
                        </a:spcAft>
                      </a:pPr>
                      <a:r>
                        <a:rPr lang="en-US" sz="1400">
                          <a:effectLst/>
                        </a:rPr>
                        <a:t> </a:t>
                      </a:r>
                    </a:p>
                  </a:txBody>
                  <a:tcPr marL="58493" marR="58493" marT="0" marB="0"/>
                </a:tc>
                <a:extLst>
                  <a:ext uri="{0D108BD9-81ED-4DB2-BD59-A6C34878D82A}">
                    <a16:rowId xmlns:a16="http://schemas.microsoft.com/office/drawing/2014/main" val="10000"/>
                  </a:ext>
                </a:extLst>
              </a:tr>
              <a:tr h="626301">
                <a:tc>
                  <a:txBody>
                    <a:bodyPr/>
                    <a:lstStyle/>
                    <a:p>
                      <a:pPr marL="0" marR="0">
                        <a:lnSpc>
                          <a:spcPct val="115000"/>
                        </a:lnSpc>
                        <a:spcBef>
                          <a:spcPts val="0"/>
                        </a:spcBef>
                        <a:spcAft>
                          <a:spcPts val="0"/>
                        </a:spcAft>
                      </a:pPr>
                      <a:endParaRPr lang="en-US" sz="1600">
                        <a:effectLst/>
                      </a:endParaRPr>
                    </a:p>
                  </a:txBody>
                  <a:tcPr marL="58493" marR="58493" marT="0" marB="0"/>
                </a:tc>
                <a:tc>
                  <a:txBody>
                    <a:bodyPr/>
                    <a:lstStyle/>
                    <a:p>
                      <a:pPr marL="0" marR="0">
                        <a:lnSpc>
                          <a:spcPct val="115000"/>
                        </a:lnSpc>
                        <a:spcBef>
                          <a:spcPts val="0"/>
                        </a:spcBef>
                        <a:spcAft>
                          <a:spcPts val="0"/>
                        </a:spcAft>
                      </a:pP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93" marR="58493" marT="0" marB="0"/>
                </a:tc>
                <a:tc>
                  <a:txBody>
                    <a:bodyPr/>
                    <a:lstStyle/>
                    <a:p>
                      <a:pPr marL="0" marR="0">
                        <a:lnSpc>
                          <a:spcPct val="115000"/>
                        </a:lnSpc>
                        <a:spcBef>
                          <a:spcPts val="0"/>
                        </a:spcBef>
                        <a:spcAft>
                          <a:spcPts val="0"/>
                        </a:spcAft>
                      </a:pPr>
                      <a:endParaRPr lang="en-US" sz="1400">
                        <a:effectLst/>
                      </a:endParaRPr>
                    </a:p>
                  </a:txBody>
                  <a:tcPr marL="58493" marR="58493" marT="0" marB="0"/>
                </a:tc>
                <a:tc>
                  <a:txBody>
                    <a:bodyPr/>
                    <a:lstStyle/>
                    <a:p>
                      <a:pPr marL="0" marR="0">
                        <a:lnSpc>
                          <a:spcPct val="115000"/>
                        </a:lnSpc>
                        <a:spcBef>
                          <a:spcPts val="0"/>
                        </a:spcBef>
                        <a:spcAft>
                          <a:spcPts val="0"/>
                        </a:spcAft>
                      </a:pPr>
                      <a:endParaRPr lang="en-US" sz="1400">
                        <a:effectLst/>
                      </a:endParaRPr>
                    </a:p>
                  </a:txBody>
                  <a:tcPr marL="58493" marR="58493" marT="0" marB="0"/>
                </a:tc>
                <a:extLst>
                  <a:ext uri="{0D108BD9-81ED-4DB2-BD59-A6C34878D82A}">
                    <a16:rowId xmlns:a16="http://schemas.microsoft.com/office/drawing/2014/main" val="10001"/>
                  </a:ext>
                </a:extLst>
              </a:tr>
              <a:tr h="800690">
                <a:tc>
                  <a:txBody>
                    <a:bodyPr/>
                    <a:lstStyle/>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1600">
                          <a:effectLst/>
                        </a:rPr>
                        <a:t>Diane </a:t>
                      </a:r>
                      <a:r>
                        <a:rPr lang="en-US" sz="1600" err="1">
                          <a:effectLst/>
                        </a:rPr>
                        <a:t>Frizado</a:t>
                      </a:r>
                      <a:r>
                        <a:rPr lang="en-US" sz="1600">
                          <a:effectLst/>
                        </a:rPr>
                        <a:t>-Lino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8493" marR="58493" marT="0" marB="0"/>
                </a:tc>
                <a:tc>
                  <a:txBody>
                    <a:bodyPr/>
                    <a:lstStyle/>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93" marR="58493" marT="0" marB="0"/>
                </a:tc>
                <a:tc>
                  <a:txBody>
                    <a:bodyPr/>
                    <a:lstStyle/>
                    <a:p>
                      <a:pPr marL="0" marR="0">
                        <a:lnSpc>
                          <a:spcPct val="115000"/>
                        </a:lnSpc>
                        <a:spcBef>
                          <a:spcPts val="0"/>
                        </a:spcBef>
                        <a:spcAft>
                          <a:spcPts val="0"/>
                        </a:spcAft>
                      </a:pPr>
                      <a:r>
                        <a:rPr lang="en-US" sz="1400">
                          <a:effectLst/>
                        </a:rPr>
                        <a:t> </a:t>
                      </a:r>
                    </a:p>
                    <a:p>
                      <a:pPr marL="0" marR="0">
                        <a:lnSpc>
                          <a:spcPct val="115000"/>
                        </a:lnSpc>
                        <a:spcBef>
                          <a:spcPts val="0"/>
                        </a:spcBef>
                        <a:spcAft>
                          <a:spcPts val="0"/>
                        </a:spcAft>
                      </a:pPr>
                      <a:r>
                        <a:rPr lang="en-US" sz="1400">
                          <a:effectLst/>
                        </a:rPr>
                        <a:t>Co-Chair</a:t>
                      </a:r>
                    </a:p>
                    <a:p>
                      <a:pPr marL="0" marR="0">
                        <a:lnSpc>
                          <a:spcPct val="115000"/>
                        </a:lnSpc>
                        <a:spcBef>
                          <a:spcPts val="0"/>
                        </a:spcBef>
                        <a:spcAft>
                          <a:spcPts val="0"/>
                        </a:spcAft>
                      </a:pPr>
                      <a:r>
                        <a:rPr lang="en-US" sz="1400">
                          <a:effectLst/>
                        </a:rPr>
                        <a:t>Management Rep</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8493" marR="58493" marT="0" marB="0"/>
                </a:tc>
                <a:tc>
                  <a:txBody>
                    <a:bodyPr/>
                    <a:lstStyle/>
                    <a:p>
                      <a:pPr marL="0" marR="0">
                        <a:lnSpc>
                          <a:spcPct val="115000"/>
                        </a:lnSpc>
                        <a:spcBef>
                          <a:spcPts val="0"/>
                        </a:spcBef>
                        <a:spcAft>
                          <a:spcPts val="0"/>
                        </a:spcAft>
                      </a:pPr>
                      <a:r>
                        <a:rPr lang="en-US" sz="1400">
                          <a:effectLst/>
                        </a:rPr>
                        <a:t> </a:t>
                      </a:r>
                    </a:p>
                    <a:p>
                      <a:pPr marL="0" marR="0">
                        <a:lnSpc>
                          <a:spcPct val="115000"/>
                        </a:lnSpc>
                        <a:spcBef>
                          <a:spcPts val="0"/>
                        </a:spcBef>
                        <a:spcAft>
                          <a:spcPts val="0"/>
                        </a:spcAft>
                      </a:pPr>
                      <a:r>
                        <a:rPr lang="en-US" sz="1400">
                          <a:effectLst/>
                        </a:rPr>
                        <a:t>Cell: 416-712-4248</a:t>
                      </a:r>
                    </a:p>
                    <a:p>
                      <a:pPr marL="0" marR="0">
                        <a:lnSpc>
                          <a:spcPct val="115000"/>
                        </a:lnSpc>
                        <a:spcBef>
                          <a:spcPts val="0"/>
                        </a:spcBef>
                        <a:spcAft>
                          <a:spcPts val="0"/>
                        </a:spcAft>
                      </a:pPr>
                      <a:r>
                        <a:rPr lang="en-US" sz="1400">
                          <a:effectLst/>
                        </a:rPr>
                        <a:t>E-Mail: dfrizadolino@regenerationcs.org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8493" marR="58493" marT="0" marB="0"/>
                </a:tc>
                <a:extLst>
                  <a:ext uri="{0D108BD9-81ED-4DB2-BD59-A6C34878D82A}">
                    <a16:rowId xmlns:a16="http://schemas.microsoft.com/office/drawing/2014/main" val="10002"/>
                  </a:ext>
                </a:extLst>
              </a:tr>
              <a:tr h="770137">
                <a:tc>
                  <a:txBody>
                    <a:bodyPr/>
                    <a:lstStyle/>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900">
                          <a:effectLst/>
                        </a:rPr>
                        <a:t> </a:t>
                      </a:r>
                    </a:p>
                    <a:p>
                      <a:pPr marL="0" marR="0">
                        <a:lnSpc>
                          <a:spcPct val="115000"/>
                        </a:lnSpc>
                        <a:spcBef>
                          <a:spcPts val="0"/>
                        </a:spcBef>
                        <a:spcAft>
                          <a:spcPts val="0"/>
                        </a:spcAft>
                      </a:pPr>
                      <a:r>
                        <a:rPr lang="en-US" sz="1600">
                          <a:effectLst/>
                        </a:rPr>
                        <a:t>Patricia</a:t>
                      </a:r>
                      <a:r>
                        <a:rPr lang="en-US" sz="1600" baseline="0">
                          <a:effectLst/>
                        </a:rPr>
                        <a:t> </a:t>
                      </a:r>
                      <a:r>
                        <a:rPr lang="en-US" sz="1600" baseline="0" err="1">
                          <a:effectLst/>
                        </a:rPr>
                        <a:t>Koine</a:t>
                      </a:r>
                      <a:r>
                        <a:rPr lang="en-US" sz="1600">
                          <a:effectLst/>
                        </a:rPr>
                        <a:t> </a:t>
                      </a:r>
                    </a:p>
                    <a:p>
                      <a:pPr marL="0" marR="0">
                        <a:lnSpc>
                          <a:spcPct val="115000"/>
                        </a:lnSpc>
                        <a:spcBef>
                          <a:spcPts val="0"/>
                        </a:spcBef>
                        <a:spcAft>
                          <a:spcPts val="0"/>
                        </a:spcAft>
                      </a:pPr>
                      <a:r>
                        <a:rPr lang="en-US" sz="16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8493" marR="58493" marT="0" marB="0"/>
                </a:tc>
                <a:tc>
                  <a:txBody>
                    <a:bodyPr/>
                    <a:lstStyle/>
                    <a:p>
                      <a:pPr marL="0" marR="0" algn="ctr">
                        <a:lnSpc>
                          <a:spcPct val="115000"/>
                        </a:lnSpc>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93" marR="58493" marT="0" marB="0"/>
                </a:tc>
                <a:tc>
                  <a:txBody>
                    <a:bodyPr/>
                    <a:lstStyle/>
                    <a:p>
                      <a:r>
                        <a:rPr lang="en-CA" sz="1400"/>
                        <a:t>Worker Rep</a:t>
                      </a:r>
                    </a:p>
                    <a:p>
                      <a:r>
                        <a:rPr lang="en-CA" sz="1400"/>
                        <a:t>Union Rep</a:t>
                      </a:r>
                      <a:endParaRPr lang="en-US" sz="1400"/>
                    </a:p>
                  </a:txBody>
                  <a:tcPr marL="58493" marR="58493" marT="0" marB="0"/>
                </a:tc>
                <a:tc>
                  <a:txBody>
                    <a:bodyPr/>
                    <a:lstStyle/>
                    <a:p>
                      <a:r>
                        <a:rPr lang="en-CA" sz="1400"/>
                        <a:t>Cell:647 884 4357</a:t>
                      </a:r>
                    </a:p>
                    <a:p>
                      <a:r>
                        <a:rPr lang="en-CA" sz="1400"/>
                        <a:t>E-mail: pkoine@regenerationcs.org</a:t>
                      </a:r>
                      <a:endParaRPr lang="en-US" sz="1400"/>
                    </a:p>
                  </a:txBody>
                  <a:tcPr marL="58493" marR="58493" marT="0" marB="0"/>
                </a:tc>
                <a:extLst>
                  <a:ext uri="{0D108BD9-81ED-4DB2-BD59-A6C34878D82A}">
                    <a16:rowId xmlns:a16="http://schemas.microsoft.com/office/drawing/2014/main" val="10003"/>
                  </a:ext>
                </a:extLst>
              </a:tr>
              <a:tr h="910072">
                <a:tc>
                  <a:txBody>
                    <a:bodyPr/>
                    <a:lstStyle/>
                    <a:p>
                      <a:pPr marL="0" marR="0">
                        <a:lnSpc>
                          <a:spcPct val="115000"/>
                        </a:lnSpc>
                        <a:spcBef>
                          <a:spcPts val="0"/>
                        </a:spcBef>
                        <a:spcAft>
                          <a:spcPts val="0"/>
                        </a:spcAft>
                      </a:pPr>
                      <a:endParaRPr lang="en-US" sz="900">
                        <a:effectLst/>
                      </a:endParaRPr>
                    </a:p>
                    <a:p>
                      <a:pPr marL="0" marR="0">
                        <a:lnSpc>
                          <a:spcPct val="115000"/>
                        </a:lnSpc>
                        <a:spcBef>
                          <a:spcPts val="0"/>
                        </a:spcBef>
                        <a:spcAft>
                          <a:spcPts val="0"/>
                        </a:spcAft>
                      </a:pPr>
                      <a:endParaRPr lang="en-US" sz="900">
                        <a:effectLst/>
                      </a:endParaRPr>
                    </a:p>
                    <a:p>
                      <a:pPr marL="0" marR="0">
                        <a:lnSpc>
                          <a:spcPct val="115000"/>
                        </a:lnSpc>
                        <a:spcBef>
                          <a:spcPts val="0"/>
                        </a:spcBef>
                        <a:spcAft>
                          <a:spcPts val="0"/>
                        </a:spcAft>
                      </a:pPr>
                      <a:r>
                        <a:rPr lang="en-US" sz="1600">
                          <a:effectLst/>
                        </a:rPr>
                        <a:t>Hillary Pickles</a:t>
                      </a:r>
                    </a:p>
                  </a:txBody>
                  <a:tcPr marL="58493" marR="58493" marT="0" marB="0"/>
                </a:tc>
                <a:tc>
                  <a:txBody>
                    <a:bodyPr/>
                    <a:lstStyle/>
                    <a:p>
                      <a:pPr marL="0" marR="0" algn="ctr">
                        <a:lnSpc>
                          <a:spcPct val="115000"/>
                        </a:lnSpc>
                        <a:spcBef>
                          <a:spcPts val="0"/>
                        </a:spcBef>
                        <a:spcAft>
                          <a:spcPts val="0"/>
                        </a:spcAft>
                      </a:pP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93" marR="58493" marT="0" marB="0"/>
                </a:tc>
                <a:tc>
                  <a:txBody>
                    <a:bodyPr/>
                    <a:lstStyle/>
                    <a:p>
                      <a:pPr lvl="0">
                        <a:buNone/>
                      </a:pPr>
                      <a:r>
                        <a:rPr lang="en-CA" sz="1400" b="0" i="0" u="none" strike="noStrike" noProof="0">
                          <a:effectLst/>
                          <a:latin typeface="Trebuchet MS"/>
                        </a:rPr>
                        <a:t>Worker Rep</a:t>
                      </a:r>
                      <a:endParaRPr lang="en-US" sz="1400" b="0" i="0" u="none" strike="noStrike" noProof="0">
                        <a:effectLst/>
                        <a:latin typeface="Trebuchet MS"/>
                      </a:endParaRPr>
                    </a:p>
                    <a:p>
                      <a:pPr lvl="0">
                        <a:buNone/>
                      </a:pPr>
                      <a:r>
                        <a:rPr lang="en-CA" sz="1400" b="0" i="0" u="none" strike="noStrike" noProof="0">
                          <a:effectLst/>
                          <a:latin typeface="Trebuchet MS"/>
                        </a:rPr>
                        <a:t>Union Rep</a:t>
                      </a:r>
                      <a:endParaRPr lang="en-US"/>
                    </a:p>
                    <a:p>
                      <a:pPr marL="0" marR="0">
                        <a:lnSpc>
                          <a:spcPct val="115000"/>
                        </a:lnSpc>
                        <a:spcBef>
                          <a:spcPts val="0"/>
                        </a:spcBef>
                        <a:spcAft>
                          <a:spcPts val="0"/>
                        </a:spcAft>
                      </a:pPr>
                      <a:endParaRPr lang="en-US" sz="1400">
                        <a:effectLst/>
                      </a:endParaRPr>
                    </a:p>
                    <a:p>
                      <a:pPr marL="0" marR="0">
                        <a:lnSpc>
                          <a:spcPct val="115000"/>
                        </a:lnSpc>
                        <a:spcBef>
                          <a:spcPts val="0"/>
                        </a:spcBef>
                        <a:spcAft>
                          <a:spcPts val="0"/>
                        </a:spcAft>
                      </a:pPr>
                      <a:endParaRPr lang="en-US" sz="1400">
                        <a:effectLst/>
                      </a:endParaRPr>
                    </a:p>
                  </a:txBody>
                  <a:tcPr marL="58493" marR="58493" marT="0" marB="0"/>
                </a:tc>
                <a:tc>
                  <a:txBody>
                    <a:bodyPr/>
                    <a:lstStyle/>
                    <a:p>
                      <a:pPr marL="0" marR="0" lvl="0">
                        <a:lnSpc>
                          <a:spcPct val="114999"/>
                        </a:lnSpc>
                        <a:spcBef>
                          <a:spcPts val="0"/>
                        </a:spcBef>
                        <a:spcAft>
                          <a:spcPts val="0"/>
                        </a:spcAft>
                        <a:buNone/>
                      </a:pPr>
                      <a:r>
                        <a:rPr lang="en-US" sz="1400" b="0" i="0" u="none" strike="noStrike" noProof="0">
                          <a:latin typeface="Trebuchet MS"/>
                        </a:rPr>
                        <a:t>Email: hillary.pickles@regenerationcs.org</a:t>
                      </a:r>
                      <a:endParaRPr lang="en-US" sz="1400"/>
                    </a:p>
                    <a:p>
                      <a:pPr marL="0" marR="0">
                        <a:lnSpc>
                          <a:spcPct val="115000"/>
                        </a:lnSpc>
                        <a:spcBef>
                          <a:spcPts val="0"/>
                        </a:spcBef>
                        <a:spcAft>
                          <a:spcPts val="0"/>
                        </a:spcAft>
                      </a:pP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8493" marR="58493" marT="0" marB="0"/>
                </a:tc>
                <a:extLst>
                  <a:ext uri="{0D108BD9-81ED-4DB2-BD59-A6C34878D82A}">
                    <a16:rowId xmlns:a16="http://schemas.microsoft.com/office/drawing/2014/main" val="10004"/>
                  </a:ext>
                </a:extLst>
              </a:tr>
              <a:tr h="818465">
                <a:tc>
                  <a:txBody>
                    <a:bodyPr/>
                    <a:lstStyle/>
                    <a:p>
                      <a:pPr marL="0" marR="0">
                        <a:lnSpc>
                          <a:spcPct val="115000"/>
                        </a:lnSpc>
                        <a:spcBef>
                          <a:spcPts val="0"/>
                        </a:spcBef>
                        <a:spcAft>
                          <a:spcPts val="0"/>
                        </a:spcAft>
                      </a:pPr>
                      <a:endParaRPr lang="en-US" sz="900">
                        <a:effectLst/>
                      </a:endParaRPr>
                    </a:p>
                    <a:p>
                      <a:pPr marL="0" marR="0">
                        <a:lnSpc>
                          <a:spcPct val="115000"/>
                        </a:lnSpc>
                        <a:spcBef>
                          <a:spcPts val="0"/>
                        </a:spcBef>
                        <a:spcAft>
                          <a:spcPts val="0"/>
                        </a:spcAft>
                      </a:pPr>
                      <a:endParaRPr lang="en-US" sz="900">
                        <a:effectLst/>
                      </a:endParaRPr>
                    </a:p>
                    <a:p>
                      <a:pPr marL="0" marR="0">
                        <a:lnSpc>
                          <a:spcPct val="115000"/>
                        </a:lnSpc>
                        <a:spcBef>
                          <a:spcPts val="0"/>
                        </a:spcBef>
                        <a:spcAft>
                          <a:spcPts val="0"/>
                        </a:spcAft>
                      </a:pPr>
                      <a:r>
                        <a:rPr lang="en-US" sz="1600">
                          <a:effectLst/>
                        </a:rPr>
                        <a:t>Anton Dzyubenko</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58493" marR="58493" marT="0" marB="0"/>
                </a:tc>
                <a:tc>
                  <a:txBody>
                    <a:bodyPr/>
                    <a:lstStyle/>
                    <a:p>
                      <a:pPr marL="0" marR="0" algn="ctr">
                        <a:lnSpc>
                          <a:spcPct val="115000"/>
                        </a:lnSpc>
                        <a:spcBef>
                          <a:spcPts val="0"/>
                        </a:spcBef>
                        <a:spcAft>
                          <a:spcPts val="0"/>
                        </a:spcAft>
                      </a:pPr>
                      <a:r>
                        <a:rPr lang="en-US" sz="900">
                          <a:effectLst/>
                        </a:rPr>
                        <a:t> </a:t>
                      </a:r>
                      <a:endParaRPr lang="en-US" sz="900">
                        <a:effectLst/>
                        <a:latin typeface="Calibri" panose="020F0502020204030204" pitchFamily="34" charset="0"/>
                        <a:ea typeface="Calibri" panose="020F0502020204030204" pitchFamily="34" charset="0"/>
                        <a:cs typeface="Times New Roman" panose="02020603050405020304" pitchFamily="18" charset="0"/>
                      </a:endParaRPr>
                    </a:p>
                  </a:txBody>
                  <a:tcPr marL="58493" marR="58493" marT="0" marB="0"/>
                </a:tc>
                <a:tc>
                  <a:txBody>
                    <a:bodyPr/>
                    <a:lstStyle/>
                    <a:p>
                      <a:pPr marL="0" marR="0">
                        <a:lnSpc>
                          <a:spcPct val="115000"/>
                        </a:lnSpc>
                        <a:spcBef>
                          <a:spcPts val="0"/>
                        </a:spcBef>
                        <a:spcAft>
                          <a:spcPts val="0"/>
                        </a:spcAft>
                      </a:pPr>
                      <a:r>
                        <a:rPr lang="en-US" sz="1400">
                          <a:effectLst/>
                        </a:rPr>
                        <a:t>Co-Chair</a:t>
                      </a:r>
                    </a:p>
                    <a:p>
                      <a:pPr marL="0" marR="0">
                        <a:lnSpc>
                          <a:spcPct val="115000"/>
                        </a:lnSpc>
                        <a:spcBef>
                          <a:spcPts val="0"/>
                        </a:spcBef>
                        <a:spcAft>
                          <a:spcPts val="0"/>
                        </a:spcAft>
                      </a:pPr>
                      <a:r>
                        <a:rPr lang="en-US" sz="1400">
                          <a:effectLst/>
                        </a:rPr>
                        <a:t>Worker Rep</a:t>
                      </a:r>
                    </a:p>
                    <a:p>
                      <a:pPr marL="0" marR="0">
                        <a:lnSpc>
                          <a:spcPct val="115000"/>
                        </a:lnSpc>
                        <a:spcBef>
                          <a:spcPts val="0"/>
                        </a:spcBef>
                        <a:spcAft>
                          <a:spcPts val="0"/>
                        </a:spcAft>
                      </a:pPr>
                      <a:r>
                        <a:rPr lang="en-US" sz="1400">
                          <a:effectLst/>
                        </a:rPr>
                        <a:t>Union Rep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8493" marR="58493" marT="0" marB="0"/>
                </a:tc>
                <a:tc>
                  <a:txBody>
                    <a:bodyPr/>
                    <a:lstStyle/>
                    <a:p>
                      <a:pPr marL="0" marR="0">
                        <a:lnSpc>
                          <a:spcPct val="115000"/>
                        </a:lnSpc>
                        <a:spcBef>
                          <a:spcPts val="0"/>
                        </a:spcBef>
                        <a:spcAft>
                          <a:spcPts val="0"/>
                        </a:spcAft>
                      </a:pPr>
                      <a:r>
                        <a:rPr lang="en-US" sz="1400">
                          <a:effectLst/>
                        </a:rPr>
                        <a:t> </a:t>
                      </a:r>
                    </a:p>
                    <a:p>
                      <a:pPr marL="0" marR="0">
                        <a:lnSpc>
                          <a:spcPct val="115000"/>
                        </a:lnSpc>
                        <a:spcBef>
                          <a:spcPts val="0"/>
                        </a:spcBef>
                        <a:spcAft>
                          <a:spcPts val="0"/>
                        </a:spcAft>
                      </a:pPr>
                      <a:r>
                        <a:rPr lang="en-US" sz="1400">
                          <a:effectLst/>
                        </a:rPr>
                        <a:t>Cell: 416-455-9677</a:t>
                      </a:r>
                    </a:p>
                    <a:p>
                      <a:pPr marL="0" marR="0">
                        <a:lnSpc>
                          <a:spcPct val="115000"/>
                        </a:lnSpc>
                        <a:spcBef>
                          <a:spcPts val="0"/>
                        </a:spcBef>
                        <a:spcAft>
                          <a:spcPts val="0"/>
                        </a:spcAft>
                      </a:pPr>
                      <a:r>
                        <a:rPr lang="en-US" sz="1400">
                          <a:effectLst/>
                        </a:rPr>
                        <a:t>E-Mail: adzyubenko@regenerationcs.org</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58493" marR="58493" marT="0" marB="0"/>
                </a:tc>
                <a:extLst>
                  <a:ext uri="{0D108BD9-81ED-4DB2-BD59-A6C34878D82A}">
                    <a16:rowId xmlns:a16="http://schemas.microsoft.com/office/drawing/2014/main" val="10005"/>
                  </a:ext>
                </a:extLst>
              </a:tr>
            </a:tbl>
          </a:graphicData>
        </a:graphic>
      </p:graphicFrame>
      <p:pic>
        <p:nvPicPr>
          <p:cNvPr id="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14277" y="4488889"/>
            <a:ext cx="1142301" cy="79057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55336" y="2778417"/>
            <a:ext cx="1142301" cy="79057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5">
            <a:extLst>
              <a:ext uri="{FF2B5EF4-FFF2-40B4-BE49-F238E27FC236}">
                <a16:creationId xmlns:a16="http://schemas.microsoft.com/office/drawing/2014/main" id="{B8993D4E-7848-B284-1F4A-0640F0CD4F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76906" y="5417902"/>
            <a:ext cx="1142301" cy="790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32805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JHS Committee</a:t>
            </a:r>
            <a:endParaRPr lang="en-US"/>
          </a:p>
        </p:txBody>
      </p:sp>
      <p:sp>
        <p:nvSpPr>
          <p:cNvPr id="3" name="Content Placeholder 2"/>
          <p:cNvSpPr>
            <a:spLocks noGrp="1"/>
          </p:cNvSpPr>
          <p:nvPr>
            <p:ph idx="1"/>
          </p:nvPr>
        </p:nvSpPr>
        <p:spPr>
          <a:xfrm>
            <a:off x="171450" y="1270000"/>
            <a:ext cx="10439400" cy="5383211"/>
          </a:xfrm>
        </p:spPr>
        <p:txBody>
          <a:bodyPr vert="horz" lIns="91440" tIns="45720" rIns="91440" bIns="45720" rtlCol="0" anchor="t">
            <a:normAutofit/>
          </a:bodyPr>
          <a:lstStyle/>
          <a:p>
            <a:r>
              <a:rPr lang="en-CA" sz="2200" dirty="0"/>
              <a:t>Under the OHSA, every worker is held personally responsible for working with regard of the health and safety for themselves and others</a:t>
            </a:r>
            <a:r>
              <a:rPr lang="en-CA" sz="2200" b="1" dirty="0"/>
              <a:t>. </a:t>
            </a:r>
            <a:r>
              <a:rPr lang="en-CA" sz="2200" dirty="0"/>
              <a:t>Every Supervisor and Manager is responsible for taking reasonable steps to ensure the health and safety of their workers. The employer has the ultimate responsibility for ensuring the necessary precautions for occupational health and safety in the workplace but can designate authority to the JHSC.</a:t>
            </a:r>
          </a:p>
          <a:p>
            <a:r>
              <a:rPr lang="en-CA" sz="2200" dirty="0"/>
              <a:t>JHS Committee  is dedicated to strengthening the relationship between the employer and its workers so that representation from all levels of the organization ensures open communication and that all precautions are taken to prevent health and safety hazards in the workplace.</a:t>
            </a:r>
          </a:p>
          <a:p>
            <a:r>
              <a:rPr lang="en-CA" sz="2200" dirty="0"/>
              <a:t>The JHSC has no legislative authority but makes recommendations that management will carefully review. No worker, supervisor, manager, employer or government agency can hold the JHSC responsible for unsafe or unhealthy situations. </a:t>
            </a:r>
            <a:endParaRPr lang="en-US" sz="2200" dirty="0"/>
          </a:p>
          <a:p>
            <a:endParaRPr lang="en-US"/>
          </a:p>
        </p:txBody>
      </p:sp>
    </p:spTree>
    <p:extLst>
      <p:ext uri="{BB962C8B-B14F-4D97-AF65-F5344CB8AC3E}">
        <p14:creationId xmlns:p14="http://schemas.microsoft.com/office/powerpoint/2010/main" val="24631575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Importance and Purpose of Incident Reporting</a:t>
            </a:r>
            <a:endParaRPr lang="en-US"/>
          </a:p>
        </p:txBody>
      </p:sp>
      <p:sp>
        <p:nvSpPr>
          <p:cNvPr id="3" name="Content Placeholder 2"/>
          <p:cNvSpPr>
            <a:spLocks noGrp="1"/>
          </p:cNvSpPr>
          <p:nvPr>
            <p:ph idx="1"/>
          </p:nvPr>
        </p:nvSpPr>
        <p:spPr>
          <a:xfrm>
            <a:off x="680321" y="1801906"/>
            <a:ext cx="9613861" cy="4837885"/>
          </a:xfrm>
        </p:spPr>
        <p:txBody>
          <a:bodyPr>
            <a:normAutofit/>
          </a:bodyPr>
          <a:lstStyle/>
          <a:p>
            <a:r>
              <a:rPr lang="en-GB"/>
              <a:t>Ensure that workers know how to respond and who to contact/notify in the event of a hazard, incident and/or accident in the workplace;</a:t>
            </a:r>
            <a:endParaRPr lang="en-US"/>
          </a:p>
          <a:p>
            <a:pPr lvl="0"/>
            <a:r>
              <a:rPr lang="en-GB"/>
              <a:t>Bring consistency throughout operations at RCS;</a:t>
            </a:r>
            <a:endParaRPr lang="en-US"/>
          </a:p>
          <a:p>
            <a:pPr lvl="0"/>
            <a:r>
              <a:rPr lang="en-GB"/>
              <a:t>Ensure compliance with RCS’s responsibility to report and keep record of hazards, incidents and accidents; and</a:t>
            </a:r>
            <a:endParaRPr lang="en-US"/>
          </a:p>
          <a:p>
            <a:pPr lvl="0"/>
            <a:r>
              <a:rPr lang="en-GB"/>
              <a:t>Ensure that the appropriate authorities are notified within the prescribed time limits in the event of an accident or incident in the workplace. </a:t>
            </a:r>
            <a:endParaRPr lang="en-US"/>
          </a:p>
          <a:p>
            <a:pPr marL="0" indent="0">
              <a:buNone/>
            </a:pPr>
            <a:r>
              <a:rPr lang="en-US"/>
              <a:t>If staff are ever unsure of the appropriate response, they are encouraged to contact their direct supervisor or the on-call manager. Workers should follow any suggestions made by management.</a:t>
            </a:r>
          </a:p>
          <a:p>
            <a:pPr marL="0" indent="0">
              <a:buNone/>
            </a:pPr>
            <a:endParaRPr lang="en-CA"/>
          </a:p>
          <a:p>
            <a:pPr marL="0" indent="0">
              <a:buNone/>
            </a:pPr>
            <a:r>
              <a:rPr lang="en-CA"/>
              <a:t>Taken from RCS Organizational Policy Procedure Manual, </a:t>
            </a:r>
          </a:p>
          <a:p>
            <a:pPr marL="0" indent="0">
              <a:buNone/>
            </a:pPr>
            <a:r>
              <a:rPr lang="en-CA"/>
              <a:t>Chapter F, 6.04</a:t>
            </a:r>
            <a:endParaRPr lang="en-US"/>
          </a:p>
        </p:txBody>
      </p:sp>
    </p:spTree>
    <p:extLst>
      <p:ext uri="{BB962C8B-B14F-4D97-AF65-F5344CB8AC3E}">
        <p14:creationId xmlns:p14="http://schemas.microsoft.com/office/powerpoint/2010/main" val="18593546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13955"/>
          </a:xfrm>
        </p:spPr>
        <p:txBody>
          <a:bodyPr/>
          <a:lstStyle/>
          <a:p>
            <a:r>
              <a:rPr lang="en-CA"/>
              <a:t>4 Types of Reports</a:t>
            </a:r>
            <a:endParaRPr lang="en-US"/>
          </a:p>
        </p:txBody>
      </p:sp>
      <p:sp>
        <p:nvSpPr>
          <p:cNvPr id="3" name="Content Placeholder 2"/>
          <p:cNvSpPr>
            <a:spLocks noGrp="1"/>
          </p:cNvSpPr>
          <p:nvPr>
            <p:ph idx="1"/>
          </p:nvPr>
        </p:nvSpPr>
        <p:spPr>
          <a:xfrm>
            <a:off x="677334" y="1423555"/>
            <a:ext cx="8596668" cy="3880773"/>
          </a:xfrm>
        </p:spPr>
        <p:txBody>
          <a:bodyPr>
            <a:normAutofit fontScale="92500" lnSpcReduction="20000"/>
          </a:bodyPr>
          <a:lstStyle/>
          <a:p>
            <a:r>
              <a:rPr lang="en-CA"/>
              <a:t>Hazard Report</a:t>
            </a:r>
          </a:p>
          <a:p>
            <a:r>
              <a:rPr lang="en-CA"/>
              <a:t>Health and Safety Incident Report</a:t>
            </a:r>
          </a:p>
          <a:p>
            <a:r>
              <a:rPr lang="en-CA"/>
              <a:t>Client Member Incident Report</a:t>
            </a:r>
          </a:p>
          <a:p>
            <a:r>
              <a:rPr lang="en-CA"/>
              <a:t>Work Refusal Report</a:t>
            </a:r>
          </a:p>
          <a:p>
            <a:pPr marL="0" indent="0">
              <a:buNone/>
            </a:pPr>
            <a:endParaRPr lang="en-CA"/>
          </a:p>
          <a:p>
            <a:pPr marL="0" indent="0">
              <a:buNone/>
            </a:pPr>
            <a:r>
              <a:rPr lang="en-CA" sz="4000"/>
              <a:t>*</a:t>
            </a:r>
            <a:r>
              <a:rPr lang="en-CA" sz="2600"/>
              <a:t> </a:t>
            </a:r>
            <a:r>
              <a:rPr lang="en-CA" sz="2000"/>
              <a:t>Multiple Reports may need to be completed depending on the type of the incident and persons involved e.g. Incident involving Client-Member and Staff </a:t>
            </a:r>
            <a:endParaRPr lang="en-CA" sz="2600"/>
          </a:p>
          <a:p>
            <a:pPr marL="0" indent="0">
              <a:buNone/>
            </a:pPr>
            <a:endParaRPr lang="en-CA"/>
          </a:p>
          <a:p>
            <a:pPr marL="0" indent="0">
              <a:buNone/>
            </a:pPr>
            <a:r>
              <a:rPr lang="en-CA"/>
              <a:t>Taken from RCS Organizational Policy Procedure Manual, </a:t>
            </a:r>
          </a:p>
          <a:p>
            <a:pPr marL="0" indent="0">
              <a:buNone/>
            </a:pPr>
            <a:r>
              <a:rPr lang="en-CA"/>
              <a:t>Chapter F, Attachments</a:t>
            </a:r>
            <a:endParaRPr lang="en-US"/>
          </a:p>
        </p:txBody>
      </p:sp>
    </p:spTree>
    <p:extLst>
      <p:ext uri="{BB962C8B-B14F-4D97-AF65-F5344CB8AC3E}">
        <p14:creationId xmlns:p14="http://schemas.microsoft.com/office/powerpoint/2010/main" val="25834848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Hazard Report Form </a:t>
            </a:r>
            <a:endParaRPr lang="en-US"/>
          </a:p>
        </p:txBody>
      </p:sp>
      <p:sp>
        <p:nvSpPr>
          <p:cNvPr id="3" name="Content Placeholder 2"/>
          <p:cNvSpPr>
            <a:spLocks noGrp="1"/>
          </p:cNvSpPr>
          <p:nvPr>
            <p:ph idx="1"/>
          </p:nvPr>
        </p:nvSpPr>
        <p:spPr/>
        <p:txBody>
          <a:bodyPr/>
          <a:lstStyle/>
          <a:p>
            <a:r>
              <a:rPr lang="en-CA"/>
              <a:t>For form insertion </a:t>
            </a:r>
            <a:endParaRPr lang="en-US"/>
          </a:p>
        </p:txBody>
      </p:sp>
      <p:pic>
        <p:nvPicPr>
          <p:cNvPr id="4" name="Picture 3"/>
          <p:cNvPicPr>
            <a:picLocks noChangeAspect="1"/>
          </p:cNvPicPr>
          <p:nvPr/>
        </p:nvPicPr>
        <p:blipFill rotWithShape="1">
          <a:blip r:embed="rId2"/>
          <a:srcRect l="13438" t="11272" r="15469" b="8116"/>
          <a:stretch/>
        </p:blipFill>
        <p:spPr>
          <a:xfrm>
            <a:off x="606252" y="1270000"/>
            <a:ext cx="8667750" cy="5353050"/>
          </a:xfrm>
          <a:prstGeom prst="rect">
            <a:avLst/>
          </a:prstGeom>
        </p:spPr>
      </p:pic>
    </p:spTree>
    <p:extLst>
      <p:ext uri="{BB962C8B-B14F-4D97-AF65-F5344CB8AC3E}">
        <p14:creationId xmlns:p14="http://schemas.microsoft.com/office/powerpoint/2010/main" val="35383252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Hazard Report Form Continued</a:t>
            </a:r>
            <a:endParaRPr lang="en-US"/>
          </a:p>
        </p:txBody>
      </p:sp>
      <p:sp>
        <p:nvSpPr>
          <p:cNvPr id="3" name="Content Placeholder 2"/>
          <p:cNvSpPr>
            <a:spLocks noGrp="1"/>
          </p:cNvSpPr>
          <p:nvPr>
            <p:ph sz="half" idx="1"/>
          </p:nvPr>
        </p:nvSpPr>
        <p:spPr>
          <a:xfrm>
            <a:off x="677334" y="1474788"/>
            <a:ext cx="4298334" cy="4849811"/>
          </a:xfrm>
        </p:spPr>
        <p:txBody>
          <a:bodyPr>
            <a:normAutofit lnSpcReduction="10000"/>
          </a:bodyPr>
          <a:lstStyle/>
          <a:p>
            <a:r>
              <a:rPr lang="en-GB"/>
              <a:t>An “</a:t>
            </a:r>
            <a:r>
              <a:rPr lang="en-GB" b="1"/>
              <a:t>occupational hazard</a:t>
            </a:r>
            <a:r>
              <a:rPr lang="en-GB"/>
              <a:t>” is a thing or situation with the potential to harm a worker.</a:t>
            </a:r>
          </a:p>
          <a:p>
            <a:r>
              <a:rPr lang="en-GB" b="1"/>
              <a:t>Hazard Reporting</a:t>
            </a:r>
            <a:r>
              <a:rPr lang="en-US"/>
              <a:t> - </a:t>
            </a:r>
            <a:r>
              <a:rPr lang="en-GB"/>
              <a:t>Workers are responsible for, on an ongoing basis, identifying and informing of any hazards to the supervisors using the Hazard Reporting Form  </a:t>
            </a:r>
          </a:p>
          <a:p>
            <a:r>
              <a:rPr lang="en-GB"/>
              <a:t>Supervisors shall facilitate and ensure the immediate correction, indicating any corrective actions taken on the Hazard Reporting Form. At a minimum, all hazards classified as Class A will have a safe operating procedure developed, and all workers exposed to the hazard will be trained in the safe work procedure.</a:t>
            </a:r>
            <a:endParaRPr lang="en-US"/>
          </a:p>
        </p:txBody>
      </p:sp>
      <p:sp>
        <p:nvSpPr>
          <p:cNvPr id="4" name="Content Placeholder 3"/>
          <p:cNvSpPr>
            <a:spLocks noGrp="1"/>
          </p:cNvSpPr>
          <p:nvPr>
            <p:ph sz="half" idx="2"/>
          </p:nvPr>
        </p:nvSpPr>
        <p:spPr>
          <a:xfrm>
            <a:off x="4975668" y="1474788"/>
            <a:ext cx="4184034" cy="4849811"/>
          </a:xfrm>
        </p:spPr>
        <p:txBody>
          <a:bodyPr>
            <a:normAutofit lnSpcReduction="10000"/>
          </a:bodyPr>
          <a:lstStyle/>
          <a:p>
            <a:pPr lvl="0"/>
            <a:r>
              <a:rPr lang="en-GB" b="1"/>
              <a:t>Class A Hazard:</a:t>
            </a:r>
            <a:r>
              <a:rPr lang="en-GB"/>
              <a:t> Major – A condition or practice likely to cause permanent disability.</a:t>
            </a:r>
          </a:p>
          <a:p>
            <a:pPr lvl="0"/>
            <a:r>
              <a:rPr lang="en-GB" b="1"/>
              <a:t>Class B Hazard:</a:t>
            </a:r>
            <a:r>
              <a:rPr lang="en-GB"/>
              <a:t> Moderate – A condition or practice likely to cause seriously injury or illness.</a:t>
            </a:r>
          </a:p>
          <a:p>
            <a:pPr lvl="0"/>
            <a:r>
              <a:rPr lang="en-GB" b="1"/>
              <a:t>Class C Hazard</a:t>
            </a:r>
            <a:r>
              <a:rPr lang="en-GB"/>
              <a:t>: Minor – A condition or practice likely to cause minor, non-disabling injury or illness. For example, handling solvents without using proper protective equipment.</a:t>
            </a:r>
            <a:endParaRPr lang="en-US"/>
          </a:p>
          <a:p>
            <a:endParaRPr lang="en-US"/>
          </a:p>
        </p:txBody>
      </p:sp>
    </p:spTree>
    <p:extLst>
      <p:ext uri="{BB962C8B-B14F-4D97-AF65-F5344CB8AC3E}">
        <p14:creationId xmlns:p14="http://schemas.microsoft.com/office/powerpoint/2010/main" val="2192137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t>H&amp;S Incident Report </a:t>
            </a:r>
            <a:endParaRPr lang="en-US"/>
          </a:p>
        </p:txBody>
      </p:sp>
      <p:sp>
        <p:nvSpPr>
          <p:cNvPr id="3" name="Content Placeholder 2"/>
          <p:cNvSpPr>
            <a:spLocks noGrp="1"/>
          </p:cNvSpPr>
          <p:nvPr>
            <p:ph idx="1"/>
          </p:nvPr>
        </p:nvSpPr>
        <p:spPr/>
        <p:txBody>
          <a:bodyPr/>
          <a:lstStyle/>
          <a:p>
            <a:r>
              <a:rPr lang="en-CA"/>
              <a:t>For form insertion</a:t>
            </a:r>
            <a:endParaRPr lang="en-US"/>
          </a:p>
        </p:txBody>
      </p:sp>
      <p:pic>
        <p:nvPicPr>
          <p:cNvPr id="4" name="Picture 3"/>
          <p:cNvPicPr>
            <a:picLocks noChangeAspect="1"/>
          </p:cNvPicPr>
          <p:nvPr/>
        </p:nvPicPr>
        <p:blipFill rotWithShape="1">
          <a:blip r:embed="rId2"/>
          <a:srcRect l="9048" t="8969" r="54258" b="16628"/>
          <a:stretch/>
        </p:blipFill>
        <p:spPr>
          <a:xfrm>
            <a:off x="677334" y="1270000"/>
            <a:ext cx="3638634" cy="4984496"/>
          </a:xfrm>
          <a:prstGeom prst="rect">
            <a:avLst/>
          </a:prstGeom>
        </p:spPr>
      </p:pic>
      <p:pic>
        <p:nvPicPr>
          <p:cNvPr id="5" name="Picture 4"/>
          <p:cNvPicPr>
            <a:picLocks noChangeAspect="1"/>
          </p:cNvPicPr>
          <p:nvPr/>
        </p:nvPicPr>
        <p:blipFill rotWithShape="1">
          <a:blip r:embed="rId2"/>
          <a:srcRect l="52566" t="8969" r="9901" b="15537"/>
          <a:stretch/>
        </p:blipFill>
        <p:spPr>
          <a:xfrm>
            <a:off x="4187952" y="1270000"/>
            <a:ext cx="3721726" cy="5057648"/>
          </a:xfrm>
          <a:prstGeom prst="rect">
            <a:avLst/>
          </a:prstGeom>
        </p:spPr>
      </p:pic>
      <p:pic>
        <p:nvPicPr>
          <p:cNvPr id="6" name="Content Placeholder 3"/>
          <p:cNvPicPr>
            <a:picLocks noChangeAspect="1"/>
          </p:cNvPicPr>
          <p:nvPr/>
        </p:nvPicPr>
        <p:blipFill rotWithShape="1">
          <a:blip r:embed="rId3"/>
          <a:srcRect l="30730" t="10557" r="30777" b="5196"/>
          <a:stretch/>
        </p:blipFill>
        <p:spPr>
          <a:xfrm>
            <a:off x="7826586" y="1270000"/>
            <a:ext cx="3794642" cy="4527296"/>
          </a:xfrm>
          <a:prstGeom prst="rect">
            <a:avLst/>
          </a:prstGeom>
        </p:spPr>
      </p:pic>
    </p:spTree>
    <p:extLst>
      <p:ext uri="{BB962C8B-B14F-4D97-AF65-F5344CB8AC3E}">
        <p14:creationId xmlns:p14="http://schemas.microsoft.com/office/powerpoint/2010/main" val="22711230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3" y="609600"/>
            <a:ext cx="9588885" cy="1320800"/>
          </a:xfrm>
        </p:spPr>
        <p:txBody>
          <a:bodyPr/>
          <a:lstStyle/>
          <a:p>
            <a:r>
              <a:rPr lang="en-CA"/>
              <a:t>Health and Safety Incident Report Continued </a:t>
            </a:r>
            <a:endParaRPr lang="en-US"/>
          </a:p>
        </p:txBody>
      </p:sp>
      <p:sp>
        <p:nvSpPr>
          <p:cNvPr id="3" name="Content Placeholder 2"/>
          <p:cNvSpPr>
            <a:spLocks noGrp="1"/>
          </p:cNvSpPr>
          <p:nvPr>
            <p:ph sz="half" idx="1"/>
          </p:nvPr>
        </p:nvSpPr>
        <p:spPr>
          <a:xfrm>
            <a:off x="677334" y="1493838"/>
            <a:ext cx="4412634" cy="4811711"/>
          </a:xfrm>
        </p:spPr>
        <p:txBody>
          <a:bodyPr vert="horz" lIns="91440" tIns="45720" rIns="91440" bIns="45720" rtlCol="0" anchor="t">
            <a:normAutofit fontScale="92500" lnSpcReduction="10000"/>
          </a:bodyPr>
          <a:lstStyle/>
          <a:p>
            <a:r>
              <a:rPr lang="en-US" sz="2200" dirty="0"/>
              <a:t>H&amp;S Incident Report must be completed when Any workplace accident or incident (including spills or discharges) occurs. </a:t>
            </a:r>
            <a:endParaRPr lang="en-US" sz="2200"/>
          </a:p>
          <a:p>
            <a:r>
              <a:rPr lang="en-US" sz="2200" dirty="0"/>
              <a:t>To be completed and submitted to management within twenty-four (24) hours of the occurrence. Management is to upload completed and signed Accident/Incident Report Forms to Management &gt; Health &amp; Safety &gt; Program &gt; Incident </a:t>
            </a:r>
            <a:r>
              <a:rPr lang="en-US" sz="2200" dirty="0" err="1"/>
              <a:t>Reports,and</a:t>
            </a:r>
            <a:r>
              <a:rPr lang="en-US" sz="2200" dirty="0"/>
              <a:t> notify management representatives of the JHSC via email within forty-eight (48) hours of the occurrence.</a:t>
            </a:r>
          </a:p>
          <a:p>
            <a:endParaRPr lang="en-US" sz="1000"/>
          </a:p>
        </p:txBody>
      </p:sp>
      <p:sp>
        <p:nvSpPr>
          <p:cNvPr id="4" name="Content Placeholder 3"/>
          <p:cNvSpPr>
            <a:spLocks noGrp="1"/>
          </p:cNvSpPr>
          <p:nvPr>
            <p:ph sz="half" idx="2"/>
          </p:nvPr>
        </p:nvSpPr>
        <p:spPr>
          <a:xfrm>
            <a:off x="5089968" y="1493838"/>
            <a:ext cx="4184034" cy="4811711"/>
          </a:xfrm>
        </p:spPr>
        <p:txBody>
          <a:bodyPr>
            <a:normAutofit fontScale="92500" lnSpcReduction="10000"/>
          </a:bodyPr>
          <a:lstStyle/>
          <a:p>
            <a:r>
              <a:rPr lang="en-US" sz="2200"/>
              <a:t>Provide a brief, </a:t>
            </a:r>
            <a:r>
              <a:rPr lang="en-US" sz="2200" u="sng"/>
              <a:t>factual</a:t>
            </a:r>
            <a:r>
              <a:rPr lang="en-US" sz="2200"/>
              <a:t> account of the incident. Include how, where and when the incident occurred (including any factors that may have contributed); and the immediate responses of witnesses and staff.</a:t>
            </a:r>
          </a:p>
        </p:txBody>
      </p:sp>
    </p:spTree>
    <p:extLst>
      <p:ext uri="{BB962C8B-B14F-4D97-AF65-F5344CB8AC3E}">
        <p14:creationId xmlns:p14="http://schemas.microsoft.com/office/powerpoint/2010/main" val="125393715"/>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480f77c-5bd2-4739-8f2f-2adde269c994" xsi:nil="true"/>
    <lcf76f155ced4ddcb4097134ff3c332f xmlns="fee8ab02-d749-4899-8976-e099b581a146">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91D4D349E458A849B5BEFCADC35BDA42" ma:contentTypeVersion="14" ma:contentTypeDescription="Create a new document." ma:contentTypeScope="" ma:versionID="45ec2bb7d925bde3bf3d7409f6694d3a">
  <xsd:schema xmlns:xsd="http://www.w3.org/2001/XMLSchema" xmlns:xs="http://www.w3.org/2001/XMLSchema" xmlns:p="http://schemas.microsoft.com/office/2006/metadata/properties" xmlns:ns2="fee8ab02-d749-4899-8976-e099b581a146" xmlns:ns3="4480f77c-5bd2-4739-8f2f-2adde269c994" targetNamespace="http://schemas.microsoft.com/office/2006/metadata/properties" ma:root="true" ma:fieldsID="8d7ae9b95f626838e547099d1c75c8a3" ns2:_="" ns3:_="">
    <xsd:import namespace="fee8ab02-d749-4899-8976-e099b581a146"/>
    <xsd:import namespace="4480f77c-5bd2-4739-8f2f-2adde269c99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ee8ab02-d749-4899-8976-e099b581a14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7b483a80-6047-48bd-b187-22fa97a4539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80f77c-5bd2-4739-8f2f-2adde269c994"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f8d7e05f-4f99-4466-a7b8-8fcc5534519c}" ma:internalName="TaxCatchAll" ma:showField="CatchAllData" ma:web="4480f77c-5bd2-4739-8f2f-2adde269c99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5714C1B-6AC3-4AF4-BB1C-396121174E08}">
  <ds:schemaRefs>
    <ds:schemaRef ds:uri="http://schemas.microsoft.com/sharepoint/v3/contenttype/forms"/>
  </ds:schemaRefs>
</ds:datastoreItem>
</file>

<file path=customXml/itemProps2.xml><?xml version="1.0" encoding="utf-8"?>
<ds:datastoreItem xmlns:ds="http://schemas.openxmlformats.org/officeDocument/2006/customXml" ds:itemID="{54202EF5-749E-4752-930B-4964D9F35BFC}">
  <ds:schemaRefs>
    <ds:schemaRef ds:uri="4480f77c-5bd2-4739-8f2f-2adde269c994"/>
    <ds:schemaRef ds:uri="fee8ab02-d749-4899-8976-e099b581a146"/>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144D5E34-E00D-4159-8C33-3CC426F95187}"/>
</file>

<file path=docProps/app.xml><?xml version="1.0" encoding="utf-8"?>
<Properties xmlns="http://schemas.openxmlformats.org/officeDocument/2006/extended-properties" xmlns:vt="http://schemas.openxmlformats.org/officeDocument/2006/docPropsVTypes">
  <Template>Facet</Template>
  <Application>Microsoft Office PowerPoint</Application>
  <PresentationFormat>Widescreen</PresentationFormat>
  <Slides>19</Slides>
  <Notes>0</Notes>
  <HiddenSlides>0</HiddenSlide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Facet</vt:lpstr>
      <vt:lpstr>Health and Safety Incident Reporting Presentation</vt:lpstr>
      <vt:lpstr>JHS Committee Members</vt:lpstr>
      <vt:lpstr>JHS Committee</vt:lpstr>
      <vt:lpstr>Importance and Purpose of Incident Reporting</vt:lpstr>
      <vt:lpstr>4 Types of Reports</vt:lpstr>
      <vt:lpstr>Hazard Report Form </vt:lpstr>
      <vt:lpstr>Hazard Report Form Continued</vt:lpstr>
      <vt:lpstr>H&amp;S Incident Report </vt:lpstr>
      <vt:lpstr>Health and Safety Incident Report Continued </vt:lpstr>
      <vt:lpstr>Severity of Accidents</vt:lpstr>
      <vt:lpstr>4 types of Accidents</vt:lpstr>
      <vt:lpstr>Client Member Incident Report </vt:lpstr>
      <vt:lpstr>Client Member Incident Report </vt:lpstr>
      <vt:lpstr>Client Member Incident Report Continued</vt:lpstr>
      <vt:lpstr>Work Refusal Report  </vt:lpstr>
      <vt:lpstr>Work Refusal Report Continued</vt:lpstr>
      <vt:lpstr>Best Practice </vt:lpstr>
      <vt:lpstr>Reporting Flow Chart</vt:lpstr>
      <vt:lpstr>6.04 Incident &amp; Accident Reporting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and Safety Incident Reporting Presentation</dc:title>
  <dc:creator>Dzyubenko, Anton</dc:creator>
  <cp:revision>10</cp:revision>
  <cp:lastPrinted>2020-01-07T16:45:19Z</cp:lastPrinted>
  <dcterms:created xsi:type="dcterms:W3CDTF">2019-12-19T15:49:48Z</dcterms:created>
  <dcterms:modified xsi:type="dcterms:W3CDTF">2023-07-13T02:14:27Z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0x01010091D4D349E458A849B5BEFCADC35BDA42</vt:lpwstr>
  </property>
  <property fmtid="{D5CDD505-2E9C-101B-9397-08002B2CF9AE}" pid="3" name="Order">
    <vt:r8>1200</vt:r8>
  </property>
  <property fmtid="{D5CDD505-2E9C-101B-9397-08002B2CF9AE}" pid="4" name="MediaServiceImageTags">
    <vt:lpwstr/>
  </property>
</Properties>
</file>